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7" r:id="rId3"/>
    <p:sldId id="328" r:id="rId4"/>
    <p:sldId id="322" r:id="rId5"/>
    <p:sldId id="324" r:id="rId6"/>
    <p:sldId id="279" r:id="rId7"/>
    <p:sldId id="323" r:id="rId8"/>
    <p:sldId id="325" r:id="rId9"/>
    <p:sldId id="330" r:id="rId10"/>
    <p:sldId id="278" r:id="rId11"/>
    <p:sldId id="280" r:id="rId12"/>
    <p:sldId id="281" r:id="rId13"/>
    <p:sldId id="282" r:id="rId14"/>
    <p:sldId id="283" r:id="rId15"/>
    <p:sldId id="284" r:id="rId16"/>
    <p:sldId id="331" r:id="rId17"/>
    <p:sldId id="294" r:id="rId18"/>
    <p:sldId id="295" r:id="rId19"/>
    <p:sldId id="285" r:id="rId20"/>
    <p:sldId id="291" r:id="rId21"/>
    <p:sldId id="292" r:id="rId22"/>
    <p:sldId id="293" r:id="rId23"/>
    <p:sldId id="286" r:id="rId24"/>
    <p:sldId id="288" r:id="rId25"/>
    <p:sldId id="289" r:id="rId26"/>
    <p:sldId id="296" r:id="rId27"/>
    <p:sldId id="297" r:id="rId28"/>
    <p:sldId id="298" r:id="rId29"/>
    <p:sldId id="299" r:id="rId30"/>
    <p:sldId id="300" r:id="rId31"/>
    <p:sldId id="301" r:id="rId32"/>
    <p:sldId id="302" r:id="rId33"/>
    <p:sldId id="303" r:id="rId34"/>
    <p:sldId id="311" r:id="rId35"/>
    <p:sldId id="305" r:id="rId36"/>
    <p:sldId id="306" r:id="rId37"/>
    <p:sldId id="30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5" autoAdjust="0"/>
    <p:restoredTop sz="80760" autoAdjust="0"/>
  </p:normalViewPr>
  <p:slideViewPr>
    <p:cSldViewPr snapToGrid="0">
      <p:cViewPr varScale="1">
        <p:scale>
          <a:sx n="98" d="100"/>
          <a:sy n="98" d="100"/>
        </p:scale>
        <p:origin x="8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2018/9/3</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41504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en-US" altLang="ja-JP" dirty="0" err="1" smtClean="0"/>
              <a:t>hdr</a:t>
            </a:r>
            <a:endParaRPr kumimoji="1" lang="en-US" altLang="ja-JP" dirty="0" smtClean="0"/>
          </a:p>
          <a:p>
            <a:r>
              <a:rPr kumimoji="1" lang="ja-JP" altLang="en-US" dirty="0" smtClean="0"/>
              <a:t>１画素の</a:t>
            </a:r>
            <a:r>
              <a:rPr kumimoji="1" lang="en-US" altLang="ja-JP" dirty="0" smtClean="0"/>
              <a:t>RGBK </a:t>
            </a:r>
            <a:r>
              <a:rPr kumimoji="1" lang="ja-JP" altLang="en-US" dirty="0" smtClean="0"/>
              <a:t>各</a:t>
            </a:r>
            <a:r>
              <a:rPr kumimoji="1" lang="en-US" altLang="ja-JP" dirty="0" smtClean="0"/>
              <a:t>8bit</a:t>
            </a:r>
          </a:p>
          <a:p>
            <a:r>
              <a:rPr kumimoji="1" lang="en-US" altLang="ja-JP" baseline="0" dirty="0" smtClean="0"/>
              <a:t>r = R * 2^(k-128)</a:t>
            </a:r>
            <a:endParaRPr kumimoji="1" lang="en-US" altLang="ja-JP" dirty="0" smtClean="0"/>
          </a:p>
          <a:p>
            <a:pPr defTabSz="990478">
              <a:defRPr/>
            </a:pPr>
            <a:r>
              <a:rPr kumimoji="1" lang="en-US" altLang="ja-JP" baseline="0" dirty="0" smtClean="0"/>
              <a:t>g = G * 2^(k-128)</a:t>
            </a:r>
            <a:endParaRPr kumimoji="1" lang="en-US" altLang="ja-JP" dirty="0" smtClean="0"/>
          </a:p>
          <a:p>
            <a:pPr defTabSz="990478">
              <a:defRPr/>
            </a:pPr>
            <a:r>
              <a:rPr kumimoji="1" lang="en-US" altLang="ja-JP" baseline="0" dirty="0" smtClean="0"/>
              <a:t>b = B * 2^(k-128)</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lang="en-US" altLang="ja-JP" dirty="0" smtClean="0"/>
              <a:t>HDRI</a:t>
            </a:r>
            <a:r>
              <a:rPr lang="ja-JP" altLang="en-US" dirty="0" smtClean="0"/>
              <a:t>の画像フォーマットで最も広く用いられているものはおそらく</a:t>
            </a:r>
            <a:r>
              <a:rPr lang="en-US" altLang="ja-JP" dirty="0" smtClean="0"/>
              <a:t>Radiance</a:t>
            </a:r>
            <a:r>
              <a:rPr lang="ja-JP" altLang="en-US" dirty="0" smtClean="0"/>
              <a:t>の</a:t>
            </a:r>
            <a:r>
              <a:rPr lang="en-US" altLang="ja-JP" dirty="0" smtClean="0"/>
              <a:t>.</a:t>
            </a:r>
            <a:r>
              <a:rPr lang="en-US" altLang="ja-JP" dirty="0" err="1" smtClean="0"/>
              <a:t>hdr</a:t>
            </a:r>
            <a:r>
              <a:rPr lang="ja-JP" altLang="en-US" dirty="0" smtClean="0"/>
              <a:t>でしょう。これは</a:t>
            </a:r>
            <a:r>
              <a:rPr lang="en-US" altLang="ja-JP" dirty="0" smtClean="0"/>
              <a:t>RGB</a:t>
            </a:r>
            <a:r>
              <a:rPr lang="ja-JP" altLang="en-US" dirty="0" smtClean="0"/>
              <a:t>と指数部</a:t>
            </a:r>
            <a:r>
              <a:rPr lang="en-US" altLang="ja-JP" dirty="0" smtClean="0"/>
              <a:t>(Exponent)</a:t>
            </a:r>
            <a:r>
              <a:rPr lang="ja-JP" altLang="en-US" dirty="0" smtClean="0"/>
              <a:t>を</a:t>
            </a:r>
            <a:r>
              <a:rPr lang="en-US" altLang="ja-JP" dirty="0" smtClean="0"/>
              <a:t>1 </a:t>
            </a:r>
            <a:r>
              <a:rPr lang="ja-JP" altLang="en-US" dirty="0" smtClean="0"/>
              <a:t>画素あたりそれぞれ整数で</a:t>
            </a:r>
            <a:r>
              <a:rPr lang="en-US" altLang="ja-JP" dirty="0" smtClean="0"/>
              <a:t>8</a:t>
            </a:r>
            <a:r>
              <a:rPr lang="ja-JP" altLang="en-US" dirty="0" smtClean="0"/>
              <a:t>ビット、合計</a:t>
            </a:r>
            <a:r>
              <a:rPr lang="en-US" altLang="ja-JP" dirty="0" smtClean="0"/>
              <a:t>32</a:t>
            </a:r>
            <a:r>
              <a:rPr lang="ja-JP" altLang="en-US" dirty="0" smtClean="0"/>
              <a:t>ビットで表現する形式です。各画素データはランレングス符号化によって圧縮されています。</a:t>
            </a:r>
            <a:r>
              <a:rPr lang="en-US" altLang="ja-JP" dirty="0" smtClean="0"/>
              <a:t>RGB</a:t>
            </a:r>
            <a:r>
              <a:rPr lang="ja-JP" altLang="en-US" dirty="0" smtClean="0"/>
              <a:t>の代わりに </a:t>
            </a:r>
            <a:r>
              <a:rPr lang="en-US" altLang="ja-JP" dirty="0" smtClean="0"/>
              <a:t>XYZ</a:t>
            </a:r>
            <a:r>
              <a:rPr lang="ja-JP" altLang="en-US" dirty="0" smtClean="0"/>
              <a:t>を用いるオプションもあります。</a:t>
            </a:r>
            <a:br>
              <a:rPr lang="ja-JP" altLang="en-US" dirty="0" smtClean="0"/>
            </a:br>
            <a:r>
              <a:rPr lang="ja-JP" altLang="en-US" dirty="0" smtClean="0"/>
              <a:t>その次によく使われるのは多分</a:t>
            </a:r>
            <a:r>
              <a:rPr lang="en-US" altLang="ja-JP" dirty="0" smtClean="0"/>
              <a:t>OPENEXR</a:t>
            </a:r>
            <a:r>
              <a:rPr lang="ja-JP" altLang="en-US" dirty="0" smtClean="0"/>
              <a:t>フォーマット</a:t>
            </a:r>
            <a:r>
              <a:rPr lang="en-US" altLang="ja-JP" dirty="0" smtClean="0"/>
              <a:t>(.</a:t>
            </a:r>
            <a:r>
              <a:rPr lang="en-US" altLang="ja-JP" dirty="0" err="1" smtClean="0"/>
              <a:t>exr</a:t>
            </a:r>
            <a:r>
              <a:rPr lang="en-US" altLang="ja-JP" dirty="0" smtClean="0"/>
              <a:t>)</a:t>
            </a:r>
            <a:r>
              <a:rPr lang="ja-JP" altLang="en-US" dirty="0" smtClean="0"/>
              <a:t>でしょう。これは</a:t>
            </a:r>
            <a:r>
              <a:rPr lang="en-US" altLang="ja-JP" dirty="0" smtClean="0"/>
              <a:t>RGB</a:t>
            </a:r>
            <a:r>
              <a:rPr lang="ja-JP" altLang="en-US" dirty="0" smtClean="0"/>
              <a:t>それぞれに</a:t>
            </a:r>
            <a:r>
              <a:rPr lang="en-US" altLang="ja-JP" dirty="0" smtClean="0"/>
              <a:t>16</a:t>
            </a:r>
            <a:r>
              <a:rPr lang="ja-JP" altLang="en-US" dirty="0" smtClean="0"/>
              <a:t>ビットが割り当てられており、符号に</a:t>
            </a:r>
            <a:r>
              <a:rPr lang="en-US" altLang="ja-JP" dirty="0" smtClean="0"/>
              <a:t>1</a:t>
            </a:r>
            <a:r>
              <a:rPr lang="ja-JP" altLang="en-US" dirty="0" smtClean="0"/>
              <a:t>ビッ ト、指数に</a:t>
            </a:r>
            <a:r>
              <a:rPr lang="en-US" altLang="ja-JP" dirty="0" smtClean="0"/>
              <a:t>5</a:t>
            </a:r>
            <a:r>
              <a:rPr lang="ja-JP" altLang="en-US" dirty="0" smtClean="0"/>
              <a:t>ビット、仮数に</a:t>
            </a:r>
            <a:r>
              <a:rPr lang="en-US" altLang="ja-JP" dirty="0" smtClean="0"/>
              <a:t>10</a:t>
            </a:r>
            <a:r>
              <a:rPr lang="ja-JP" altLang="en-US" dirty="0" smtClean="0"/>
              <a:t>ビットが割り当てられます。</a:t>
            </a:r>
            <a:r>
              <a:rPr lang="en-US" altLang="ja-JP" dirty="0" smtClean="0"/>
              <a:t>IEEE</a:t>
            </a:r>
            <a:r>
              <a:rPr lang="ja-JP" altLang="en-US" dirty="0" smtClean="0"/>
              <a:t>　</a:t>
            </a:r>
            <a:r>
              <a:rPr lang="en-US" altLang="ja-JP" dirty="0" smtClean="0"/>
              <a:t>Float</a:t>
            </a:r>
            <a:r>
              <a:rPr lang="ja-JP" altLang="en-US" dirty="0" smtClean="0"/>
              <a:t>と同じようなかんじです。この他にも</a:t>
            </a:r>
            <a:r>
              <a:rPr lang="en-US" altLang="ja-JP" dirty="0" smtClean="0"/>
              <a:t>RGB</a:t>
            </a:r>
            <a:r>
              <a:rPr lang="ja-JP" altLang="en-US" dirty="0" smtClean="0"/>
              <a:t>それぞれ</a:t>
            </a:r>
            <a:r>
              <a:rPr lang="en-US" altLang="ja-JP" dirty="0" smtClean="0"/>
              <a:t>32</a:t>
            </a:r>
            <a:r>
              <a:rPr lang="ja-JP" altLang="en-US" dirty="0" smtClean="0"/>
              <a:t>ビットや</a:t>
            </a:r>
            <a:r>
              <a:rPr lang="en-US" altLang="ja-JP" dirty="0" smtClean="0"/>
              <a:t>24</a:t>
            </a:r>
            <a:r>
              <a:rPr lang="ja-JP" altLang="en-US" dirty="0" smtClean="0"/>
              <a:t>ビッ トのバージョンもあるようです。</a:t>
            </a:r>
            <a:endParaRPr lang="en-US" altLang="ja-JP" dirty="0" smtClean="0"/>
          </a:p>
          <a:p>
            <a:r>
              <a:rPr kumimoji="1" lang="en-US" altLang="ja-JP" dirty="0" smtClean="0"/>
              <a:t>http://vig.is.env.kitakyu-u.ac.jp/Japanese/tutorial/hdri.html</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2018/9/3</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2018/9/3</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53.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80.png"/><Relationship Id="rId3" Type="http://schemas.openxmlformats.org/officeDocument/2006/relationships/image" Target="../media/image69.jpeg"/><Relationship Id="rId7" Type="http://schemas.openxmlformats.org/officeDocument/2006/relationships/image" Target="../media/image71.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7.wdp"/><Relationship Id="rId10" Type="http://schemas.openxmlformats.org/officeDocument/2006/relationships/image" Target="../media/image250.png"/><Relationship Id="rId4" Type="http://schemas.microsoft.com/office/2007/relationships/hdphoto" Target="../media/hdphoto6.wdp"/><Relationship Id="rId9" Type="http://schemas.openxmlformats.org/officeDocument/2006/relationships/image" Target="../media/image73.jpeg"/><Relationship Id="rId1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9.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10.png"/><Relationship Id="rId4" Type="http://schemas.microsoft.com/office/2007/relationships/hdphoto" Target="../media/hdphoto6.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9.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8.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7.jpeg"/><Relationship Id="rId5" Type="http://schemas.microsoft.com/office/2007/relationships/hdphoto" Target="../media/hdphoto8.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6.jpeg"/><Relationship Id="rId9" Type="http://schemas.openxmlformats.org/officeDocument/2006/relationships/image" Target="../media/image630.png"/><Relationship Id="rId1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0.jpeg"/><Relationship Id="rId3" Type="http://schemas.openxmlformats.org/officeDocument/2006/relationships/image" Target="../media/image76.jpeg"/><Relationship Id="rId7" Type="http://schemas.openxmlformats.org/officeDocument/2006/relationships/image" Target="../media/image620.png"/><Relationship Id="rId12" Type="http://schemas.openxmlformats.org/officeDocument/2006/relationships/image" Target="../media/image79.jpe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8.jpeg"/><Relationship Id="rId5" Type="http://schemas.openxmlformats.org/officeDocument/2006/relationships/image" Target="../media/image380.png"/><Relationship Id="rId10" Type="http://schemas.openxmlformats.org/officeDocument/2006/relationships/image" Target="../media/image77.jpeg"/><Relationship Id="rId4" Type="http://schemas.microsoft.com/office/2007/relationships/hdphoto" Target="../media/hdphoto8.wdp"/><Relationship Id="rId9" Type="http://schemas.openxmlformats.org/officeDocument/2006/relationships/image" Target="../media/image640.png"/><Relationship Id="rId1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lang="ja-JP" altLang="en-US" sz="3600" dirty="0" smtClean="0"/>
              <a:t>イントロダクション</a:t>
            </a:r>
            <a:r>
              <a:rPr lang="en-US" altLang="ja-JP" sz="3600" dirty="0"/>
              <a:t>1 </a:t>
            </a:r>
            <a:endParaRPr kumimoji="1" lang="ja-JP" altLang="en-US" sz="3600" dirty="0"/>
          </a:p>
        </p:txBody>
      </p:sp>
      <p:sp>
        <p:nvSpPr>
          <p:cNvPr id="3" name="コンテンツ プレースホルダー 2"/>
          <p:cNvSpPr>
            <a:spLocks noGrp="1"/>
          </p:cNvSpPr>
          <p:nvPr>
            <p:ph idx="1"/>
          </p:nvPr>
        </p:nvSpPr>
        <p:spPr>
          <a:xfrm>
            <a:off x="697881" y="1479612"/>
            <a:ext cx="10304102" cy="5378387"/>
          </a:xfrm>
        </p:spPr>
        <p:txBody>
          <a:bodyPr/>
          <a:lstStyle/>
          <a:p>
            <a:pPr marL="0" indent="0">
              <a:buNone/>
            </a:pPr>
            <a:r>
              <a:rPr lang="ja-JP" altLang="en-US" dirty="0" smtClean="0"/>
              <a:t>到達</a:t>
            </a:r>
            <a:r>
              <a:rPr lang="ja-JP" altLang="en-US" dirty="0"/>
              <a:t>目標</a:t>
            </a:r>
            <a:endParaRPr lang="en-US" altLang="ja-JP" dirty="0" smtClean="0"/>
          </a:p>
          <a:p>
            <a:r>
              <a:rPr lang="ja-JP" altLang="en-US" sz="2400" dirty="0"/>
              <a:t>デジタル画像</a:t>
            </a:r>
            <a:r>
              <a:rPr lang="ja-JP" altLang="en-US" sz="2400" dirty="0" smtClean="0"/>
              <a:t>のデータ</a:t>
            </a:r>
            <a:r>
              <a:rPr lang="ja-JP" altLang="en-US" sz="2400" dirty="0"/>
              <a:t>形式に関する基礎的な用語を正しく利用</a:t>
            </a:r>
            <a:r>
              <a:rPr lang="ja-JP" altLang="en-US" sz="2400" dirty="0" smtClean="0"/>
              <a:t>できる</a:t>
            </a:r>
            <a:endParaRPr lang="en-US" altLang="ja-JP" sz="2400" dirty="0" smtClean="0"/>
          </a:p>
          <a:p>
            <a:r>
              <a:rPr lang="ja-JP" altLang="en-US" sz="2400" dirty="0" smtClean="0"/>
              <a:t>ラスタ画像・ベクタ画像・量子化・標本化・階調数・エイリアシング・ダイナミックレンジ・</a:t>
            </a:r>
            <a:r>
              <a:rPr lang="en-US" altLang="ja-JP" sz="2400" dirty="0" smtClean="0"/>
              <a:t>HDRI</a:t>
            </a:r>
          </a:p>
          <a:p>
            <a:pPr marL="0" indent="0">
              <a:buNone/>
            </a:pPr>
            <a:endParaRPr lang="en-US" altLang="ja-JP" dirty="0"/>
          </a:p>
          <a:p>
            <a:pPr marL="0" indent="0">
              <a:buNone/>
            </a:pPr>
            <a:r>
              <a:rPr lang="en-US" altLang="ja-JP" dirty="0" smtClean="0"/>
              <a:t>Contents</a:t>
            </a:r>
            <a:endParaRPr lang="en-US" altLang="ja-JP" dirty="0"/>
          </a:p>
          <a:p>
            <a:r>
              <a:rPr lang="ja-JP" altLang="en-US" sz="2400" dirty="0" smtClean="0"/>
              <a:t>ラスタ画像とベクター画像</a:t>
            </a:r>
            <a:endParaRPr lang="en-US" altLang="ja-JP" sz="2400" dirty="0" smtClean="0"/>
          </a:p>
          <a:p>
            <a:r>
              <a:rPr lang="ja-JP" altLang="en-US" sz="2400" dirty="0"/>
              <a:t>量子化と</a:t>
            </a:r>
            <a:r>
              <a:rPr lang="ja-JP" altLang="en-US" sz="2400" dirty="0" smtClean="0"/>
              <a:t>標本化</a:t>
            </a:r>
            <a:endParaRPr lang="en-US" altLang="ja-JP" sz="2400" dirty="0" smtClean="0"/>
          </a:p>
          <a:p>
            <a:r>
              <a:rPr lang="ja-JP" altLang="en-US" sz="2400" dirty="0" smtClean="0"/>
              <a:t>階調数</a:t>
            </a:r>
            <a:endParaRPr lang="en-US" altLang="ja-JP" sz="2400" dirty="0" smtClean="0"/>
          </a:p>
          <a:p>
            <a:r>
              <a:rPr kumimoji="1" lang="en-US" altLang="ja-JP" sz="2400" dirty="0" smtClean="0"/>
              <a:t>HDRI</a:t>
            </a:r>
            <a:r>
              <a:rPr kumimoji="1" lang="ja-JP" altLang="en-US" sz="2400" dirty="0" smtClean="0"/>
              <a:t>合成</a:t>
            </a:r>
            <a:endParaRPr kumimoji="1" lang="en-US" altLang="ja-JP" sz="2400" dirty="0" smtClean="0"/>
          </a:p>
          <a:p>
            <a:r>
              <a:rPr lang="ja-JP" altLang="en-US" sz="2400" dirty="0"/>
              <a:t>人間</a:t>
            </a:r>
            <a:r>
              <a:rPr lang="ja-JP" altLang="en-US" sz="2400" dirty="0" smtClean="0"/>
              <a:t>の視覚系（時間があれば）</a:t>
            </a:r>
            <a:endParaRPr kumimoji="1" lang="ja-JP" altLang="en-US" sz="2400"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t>関数 </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+5</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oMath>
                </a14:m>
                <a:r>
                  <a:rPr kumimoji="1" lang="ja-JP" altLang="en-US" sz="2000" dirty="0" smtClean="0"/>
                  <a:t>を</a:t>
                </a:r>
                <a:r>
                  <a:rPr lang="ja-JP" altLang="en-US" sz="2000" dirty="0" smtClean="0"/>
                  <a:t>標本化間隔</a:t>
                </a:r>
                <a:r>
                  <a:rPr lang="en-US" altLang="ja-JP" sz="2000" dirty="0" smtClean="0"/>
                  <a:t>1</a:t>
                </a:r>
                <a:r>
                  <a:rPr lang="ja-JP" altLang="en-US" sz="2000" dirty="0" err="1" smtClean="0"/>
                  <a:t>，</a:t>
                </a:r>
                <a:r>
                  <a:rPr lang="ja-JP" altLang="en-US" sz="2000" dirty="0" smtClean="0"/>
                  <a:t>量子化レベル</a:t>
                </a:r>
                <a:r>
                  <a:rPr lang="en-US" altLang="ja-JP" sz="2000" dirty="0" smtClean="0"/>
                  <a:t>6</a:t>
                </a:r>
                <a:r>
                  <a:rPr lang="ja-JP" altLang="en-US" sz="2000" dirty="0" smtClean="0"/>
                  <a:t>で標本化・量子化せよ．</a:t>
                </a:r>
                <a:endParaRPr lang="en-US" altLang="ja-JP" sz="2000" dirty="0" smtClean="0"/>
              </a:p>
              <a:p>
                <a:pPr marL="0" indent="0">
                  <a:lnSpc>
                    <a:spcPct val="100000"/>
                  </a:lnSpc>
                  <a:spcBef>
                    <a:spcPts val="600"/>
                  </a:spcBef>
                  <a:buNone/>
                </a:pPr>
                <a:r>
                  <a:rPr lang="ja-JP" altLang="en-US" sz="2000" dirty="0" smtClean="0"/>
                  <a:t>ただし，定義域は</a:t>
                </a:r>
                <a:r>
                  <a:rPr lang="ja-JP" altLang="en-US" sz="2000" dirty="0"/>
                  <a:t> </a:t>
                </a:r>
                <a14:m>
                  <m:oMath xmlns:m="http://schemas.openxmlformats.org/officeDocument/2006/math">
                    <m:r>
                      <a:rPr lang="en-US" altLang="ja-JP" sz="2000" i="1">
                        <a:latin typeface="Cambria Math" panose="02040503050406030204" pitchFamily="18" charset="0"/>
                      </a:rPr>
                      <m:t>𝑥</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0, 5</m:t>
                        </m:r>
                      </m:e>
                    </m:d>
                  </m:oMath>
                </a14:m>
                <a:r>
                  <a:rPr lang="ja-JP" altLang="en-US" sz="2000" dirty="0" err="1" smtClean="0"/>
                  <a:t>，</a:t>
                </a:r>
                <a:r>
                  <a:rPr lang="ja-JP" altLang="en-US" sz="2000" dirty="0" smtClean="0"/>
                  <a:t> 量子化</a:t>
                </a:r>
                <a:r>
                  <a:rPr lang="ja-JP" altLang="en-US" sz="2000" dirty="0"/>
                  <a:t>後</a:t>
                </a:r>
                <a:r>
                  <a:rPr lang="ja-JP" altLang="en-US" sz="2000" dirty="0" smtClean="0"/>
                  <a:t>の値は｛</a:t>
                </a:r>
                <a:r>
                  <a:rPr lang="en-US" altLang="ja-JP" sz="2000" dirty="0" smtClean="0"/>
                  <a:t>0,1,2,3,4,5,6,7</a:t>
                </a:r>
                <a:r>
                  <a:rPr lang="ja-JP" altLang="en-US" sz="2000" dirty="0" smtClean="0"/>
                  <a:t>｝とせよ．</a:t>
                </a:r>
                <a:endParaRPr lang="en-US" altLang="ja-JP" sz="2000" dirty="0" smtClean="0"/>
              </a:p>
              <a:p>
                <a:pPr marL="0" indent="0">
                  <a:lnSpc>
                    <a:spcPct val="100000"/>
                  </a:lnSpc>
                  <a:spcBef>
                    <a:spcPts val="600"/>
                  </a:spcBef>
                  <a:buNone/>
                </a:pPr>
                <a:r>
                  <a:rPr lang="ja-JP" altLang="en-US" sz="2000" dirty="0" smtClean="0"/>
                  <a:t>また，関数値は画素の中心で評価し，量子化においては整数値となるよう小数点を切り捨てよ．</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rotWithShape="0">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02567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画像の出典</a:t>
            </a:r>
            <a:r>
              <a:rPr lang="en-US" altLang="ja-JP" sz="1800" dirty="0" smtClean="0"/>
              <a:t>[Photo </a:t>
            </a:r>
            <a:r>
              <a:rPr lang="en-US" altLang="ja-JP" sz="1800" dirty="0"/>
              <a:t>by </a:t>
            </a:r>
            <a:r>
              <a:rPr lang="en-US" altLang="ja-JP" sz="1800" dirty="0" smtClean="0"/>
              <a:t>Maksim / CC </a:t>
            </a:r>
            <a:r>
              <a:rPr lang="en-US" altLang="ja-JP" sz="1800" dirty="0"/>
              <a:t>BY-SA </a:t>
            </a:r>
            <a:r>
              <a:rPr lang="en-US" altLang="ja-JP" sz="1800" dirty="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smtClean="0"/>
              <a:t>(</a:t>
            </a:r>
            <a:r>
              <a:rPr lang="ja-JP" altLang="en-US" sz="2400" dirty="0" smtClean="0"/>
              <a:t>兼務</a:t>
            </a:r>
            <a:r>
              <a:rPr lang="en-US" altLang="ja-JP" sz="2400" dirty="0" smtClean="0"/>
              <a:t>) 2017 </a:t>
            </a:r>
            <a:r>
              <a:rPr lang="en-US" altLang="ja-JP" sz="2400" dirty="0"/>
              <a:t>-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a:t>(</a:t>
            </a:r>
            <a:r>
              <a:rPr lang="ja-JP" altLang="en-US" sz="2400" dirty="0"/>
              <a:t>兼務</a:t>
            </a:r>
            <a:r>
              <a:rPr lang="en-US" altLang="ja-JP" sz="2400" dirty="0"/>
              <a:t>) 2015 </a:t>
            </a:r>
            <a:r>
              <a:rPr lang="en-US" altLang="ja-JP" sz="2400" dirty="0" smtClean="0"/>
              <a:t>-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dirty="0"/>
              <a:t>(</a:t>
            </a:r>
            <a:r>
              <a:rPr lang="ja-JP" altLang="en-US" sz="2400" dirty="0"/>
              <a:t>兼務</a:t>
            </a:r>
            <a:r>
              <a:rPr lang="en-US" altLang="ja-JP" sz="2400" dirty="0"/>
              <a:t>) </a:t>
            </a:r>
            <a:r>
              <a:rPr lang="en-US" altLang="ja-JP" sz="2400" dirty="0" smtClean="0"/>
              <a:t>2017 </a:t>
            </a:r>
            <a:r>
              <a:rPr lang="en-US" altLang="ja-JP" sz="2400" dirty="0"/>
              <a:t>-  </a:t>
            </a:r>
            <a:r>
              <a:rPr lang="ja-JP" altLang="en-US" sz="2400" dirty="0"/>
              <a:t>現在  </a:t>
            </a:r>
            <a:r>
              <a:rPr lang="en-US" altLang="ja-JP" sz="2400" dirty="0"/>
              <a:t>: </a:t>
            </a:r>
            <a:r>
              <a:rPr lang="ja-JP" altLang="en-US" sz="2400" dirty="0" smtClean="0"/>
              <a:t>国立循環器病研究センター </a:t>
            </a:r>
            <a:r>
              <a:rPr lang="ja-JP" altLang="en-US" sz="2400" dirty="0"/>
              <a:t>客員</a:t>
            </a:r>
            <a:r>
              <a:rPr lang="ja-JP" altLang="en-US" sz="2400" dirty="0" smtClean="0"/>
              <a:t>研究員</a:t>
            </a:r>
            <a:endParaRPr lang="en-US" altLang="ja-JP" sz="2400" dirty="0" smtClean="0"/>
          </a:p>
          <a:p>
            <a:pPr marL="0" indent="0">
              <a:buNone/>
            </a:pP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78954"/>
            <a:ext cx="11708780" cy="733270"/>
          </a:xfrm>
        </p:spPr>
        <p:txBody>
          <a:bodyPr>
            <a:normAutofit/>
          </a:bodyPr>
          <a:lstStyle/>
          <a:p>
            <a:pPr algn="r"/>
            <a:r>
              <a:rPr kumimoji="1" lang="en-US" altLang="ja-JP" dirty="0" smtClean="0"/>
              <a:t>HDRI</a:t>
            </a:r>
            <a:r>
              <a:rPr kumimoji="1" lang="ja-JP" altLang="en-US" dirty="0" smtClean="0"/>
              <a:t>合成</a:t>
            </a:r>
            <a:endParaRPr kumimoji="1" lang="ja-JP" altLang="en-US" dirty="0"/>
          </a:p>
        </p:txBody>
      </p:sp>
    </p:spTree>
    <p:extLst>
      <p:ext uri="{BB962C8B-B14F-4D97-AF65-F5344CB8AC3E}">
        <p14:creationId xmlns:p14="http://schemas.microsoft.com/office/powerpoint/2010/main" val="324943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輝度</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(Luminance</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人の感じる物体の明るさ</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ある光源に対して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単位方位角あたり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見かけの単位面積あたり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人の感じる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明るさ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smtClean="0"/>
              <a:t>ダイナミックレンジ</a:t>
            </a:r>
            <a:r>
              <a:rPr lang="en-US" altLang="ja-JP" sz="3600" dirty="0" smtClean="0"/>
              <a:t> - </a:t>
            </a:r>
            <a:r>
              <a:rPr lang="ja-JP" altLang="en-US" sz="3600" dirty="0" smtClean="0"/>
              <a:t>と</a:t>
            </a:r>
            <a:r>
              <a:rPr lang="ja-JP" altLang="en-US" sz="3600" dirty="0"/>
              <a:t>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t>信号をセンサーで計測するとき</a:t>
                </a:r>
                <a:endParaRPr lang="en-US" altLang="ja-JP" sz="2400" dirty="0"/>
              </a:p>
              <a:p>
                <a:pPr marL="0" indent="0">
                  <a:buNone/>
                </a:pPr>
                <a:r>
                  <a:rPr lang="ja-JP" altLang="en-US" sz="2400" dirty="0"/>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t>の幅のこと</a:t>
                </a:r>
                <a:endParaRPr lang="en-US" altLang="ja-JP" sz="2400" dirty="0"/>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rotWithShape="0">
                <a:blip r:embed="rId3"/>
                <a:stretch>
                  <a:fillRect l="-1251" t="-6742"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rotWithShape="0">
                <a:blip r:embed="rId4"/>
                <a:stretch>
                  <a:fillRect r="-2665" b="-7857"/>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デジカメ用</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ccd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センサ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80db – 120db</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人の視覚のダイナミックレンジは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ある視野内で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程度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順応を考慮すると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奥田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2010]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t>デジタルカメラのセンサは</a:t>
            </a:r>
            <a:endParaRPr lang="en-US" altLang="ja-JP" dirty="0"/>
          </a:p>
          <a:p>
            <a:pPr marL="0" indent="0" algn="ctr">
              <a:buNone/>
            </a:pPr>
            <a:r>
              <a:rPr lang="en-US" altLang="ja-JP" dirty="0"/>
              <a:t>『</a:t>
            </a:r>
            <a:r>
              <a:rPr lang="ja-JP" altLang="en-US" dirty="0"/>
              <a:t>凄く明るいところ</a:t>
            </a:r>
            <a:r>
              <a:rPr lang="en-US" altLang="ja-JP" dirty="0"/>
              <a:t>』</a:t>
            </a:r>
            <a:r>
              <a:rPr lang="ja-JP" altLang="en-US" dirty="0"/>
              <a:t>と</a:t>
            </a:r>
            <a:r>
              <a:rPr lang="en-US" altLang="ja-JP" dirty="0"/>
              <a:t>『</a:t>
            </a:r>
            <a:r>
              <a:rPr lang="ja-JP" altLang="en-US" dirty="0"/>
              <a:t>凄く暗いところ</a:t>
            </a:r>
            <a:r>
              <a:rPr lang="en-US" altLang="ja-JP" dirty="0"/>
              <a:t>』</a:t>
            </a:r>
          </a:p>
          <a:p>
            <a:pPr marL="0" indent="0" algn="ctr">
              <a:buNone/>
            </a:pPr>
            <a:r>
              <a:rPr lang="ja-JP" altLang="en-US" dirty="0"/>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descr="C:\Users\takashi\Desktop\hdrTest\DSC_06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739" y="1303020"/>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7" descr="C:\Users\takashi\Desktop\hdrTest\DSC_0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230" y="1333872"/>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白飛び（オーバー）</a:t>
            </a:r>
          </a:p>
        </p:txBody>
      </p:sp>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t>『</a:t>
            </a:r>
            <a:r>
              <a:rPr lang="ja-JP" altLang="en-US" sz="2400" b="1" dirty="0"/>
              <a:t>凄く明るいところ</a:t>
            </a:r>
            <a:r>
              <a:rPr lang="en-US" altLang="ja-JP" sz="2400" b="1" dirty="0"/>
              <a:t>』</a:t>
            </a:r>
            <a:r>
              <a:rPr lang="ja-JP" altLang="en-US" sz="2400" b="1" dirty="0"/>
              <a:t>と</a:t>
            </a:r>
            <a:r>
              <a:rPr lang="en-US" altLang="ja-JP" sz="2400" b="1" dirty="0"/>
              <a:t>『</a:t>
            </a:r>
            <a:r>
              <a:rPr lang="ja-JP" altLang="en-US" sz="2400" b="1" dirty="0"/>
              <a:t>凄く暗いところ</a:t>
            </a:r>
            <a:r>
              <a:rPr lang="en-US" altLang="ja-JP" sz="2400" b="1" dirty="0"/>
              <a:t>』</a:t>
            </a:r>
            <a:r>
              <a:rPr lang="ja-JP" altLang="en-US" sz="2400" b="1" dirty="0"/>
              <a:t>の情報を持つ画像</a:t>
            </a:r>
            <a:r>
              <a:rPr lang="ja-JP" altLang="en-US" sz="2400" dirty="0"/>
              <a:t>を取得して</a:t>
            </a:r>
            <a:r>
              <a:rPr lang="en-US" altLang="ja-JP" sz="2400" dirty="0"/>
              <a:t>…</a:t>
            </a:r>
          </a:p>
        </p:txBody>
      </p:sp>
      <p:pic>
        <p:nvPicPr>
          <p:cNvPr id="13" name="Picture 10"/>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r="1380"/>
          <a:stretch/>
        </p:blipFill>
        <p:spPr bwMode="auto">
          <a:xfrm>
            <a:off x="6443973" y="3695393"/>
            <a:ext cx="3968575"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861" y="3695393"/>
            <a:ext cx="3997740"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
          <a:stretch/>
        </p:blipFill>
        <p:spPr bwMode="auto">
          <a:xfrm>
            <a:off x="4990103" y="1861821"/>
            <a:ext cx="2240370" cy="146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カギ線コネクタ 4"/>
          <p:cNvCxnSpPr>
            <a:stCxn id="15" idx="1"/>
            <a:endCxn id="14" idx="0"/>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5" idx="3"/>
            <a:endCxn id="13" idx="0"/>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暗いところがよく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見える画像を合成したい</a:t>
            </a:r>
          </a:p>
        </p:txBody>
      </p:sp>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t>HDRI : HDRI</a:t>
            </a:r>
            <a:r>
              <a:rPr lang="ja-JP" altLang="en-US" sz="3200" dirty="0"/>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t>黒つぶれ・白飛びがなく</a:t>
            </a:r>
            <a:endParaRPr lang="en-US" altLang="ja-JP" sz="2400" dirty="0"/>
          </a:p>
          <a:p>
            <a:pPr marL="0" indent="0">
              <a:spcBef>
                <a:spcPts val="0"/>
              </a:spcBef>
              <a:buNone/>
            </a:pPr>
            <a:r>
              <a:rPr lang="ja-JP" altLang="en-US" sz="2400" dirty="0"/>
              <a:t>大きな</a:t>
            </a:r>
            <a:r>
              <a:rPr lang="en-US" altLang="ja-JP" sz="2400" dirty="0"/>
              <a:t>/</a:t>
            </a:r>
            <a:r>
              <a:rPr lang="ja-JP" altLang="en-US" sz="2400" dirty="0"/>
              <a:t>小さな値をもつ画像</a:t>
            </a:r>
            <a:endParaRPr lang="en-US" altLang="ja-JP" sz="2400" dirty="0"/>
          </a:p>
          <a:p>
            <a:pPr marL="0" indent="0">
              <a:spcBef>
                <a:spcPts val="0"/>
              </a:spcBef>
              <a:buNone/>
            </a:pPr>
            <a:endParaRPr lang="en-US" altLang="ja-JP" sz="1200" dirty="0"/>
          </a:p>
          <a:p>
            <a:pPr marL="0" indent="0">
              <a:spcBef>
                <a:spcPts val="0"/>
              </a:spcBef>
              <a:buNone/>
            </a:pPr>
            <a:r>
              <a:rPr lang="ja-JP" altLang="en-US" sz="2400" b="1" dirty="0"/>
              <a:t>階調数</a:t>
            </a:r>
            <a:r>
              <a:rPr lang="en-US" altLang="ja-JP" sz="2400" b="1" dirty="0"/>
              <a:t>(RGB</a:t>
            </a:r>
            <a:r>
              <a:rPr lang="ja-JP" altLang="en-US" sz="2400" b="1" dirty="0"/>
              <a:t>毎</a:t>
            </a:r>
            <a:r>
              <a:rPr lang="en-US" altLang="ja-JP" sz="2400" b="1" dirty="0"/>
              <a:t>)</a:t>
            </a:r>
            <a:r>
              <a:rPr lang="ja-JP" altLang="en-US" sz="2400" b="1" dirty="0"/>
              <a:t> </a:t>
            </a:r>
            <a:r>
              <a:rPr lang="en-US" altLang="ja-JP" sz="2400" dirty="0"/>
              <a:t>: 16bit</a:t>
            </a:r>
            <a:r>
              <a:rPr lang="ja-JP" altLang="en-US" sz="2400" dirty="0"/>
              <a:t>　</a:t>
            </a:r>
            <a:endParaRPr lang="en-US" altLang="ja-JP" sz="2400" dirty="0"/>
          </a:p>
          <a:p>
            <a:pPr marL="0" indent="0">
              <a:spcBef>
                <a:spcPts val="0"/>
              </a:spcBef>
              <a:buNone/>
            </a:pPr>
            <a:r>
              <a:rPr lang="ja-JP" altLang="en-US" sz="2400" dirty="0"/>
              <a:t>輝度値の幅 </a:t>
            </a:r>
            <a:r>
              <a:rPr lang="en-US" altLang="ja-JP" sz="2400" dirty="0"/>
              <a:t>: [10</a:t>
            </a:r>
            <a:r>
              <a:rPr lang="en-US" altLang="ja-JP" sz="2400" baseline="30000" dirty="0"/>
              <a:t>-1</a:t>
            </a:r>
            <a:r>
              <a:rPr lang="en-US" altLang="ja-JP" sz="2400" dirty="0"/>
              <a:t>, 10</a:t>
            </a:r>
            <a:r>
              <a:rPr lang="en-US" altLang="ja-JP" sz="2400" baseline="30000" dirty="0"/>
              <a:t>4</a:t>
            </a:r>
            <a:r>
              <a:rPr lang="en-US" altLang="ja-JP" sz="2400" dirty="0"/>
              <a:t>]</a:t>
            </a:r>
            <a:endParaRPr lang="en-US" altLang="ja-JP" sz="2000" dirty="0"/>
          </a:p>
          <a:p>
            <a:pPr marL="0" indent="0">
              <a:spcBef>
                <a:spcPts val="0"/>
              </a:spcBef>
              <a:buNone/>
            </a:pPr>
            <a:endParaRPr lang="en-US" altLang="ja-JP" sz="2400" baseline="30000" dirty="0"/>
          </a:p>
          <a:p>
            <a:pPr marL="0" indent="0">
              <a:spcBef>
                <a:spcPts val="0"/>
              </a:spcBef>
              <a:buNone/>
            </a:pPr>
            <a:endParaRPr lang="en-US" altLang="ja-JP" sz="2400" dirty="0"/>
          </a:p>
        </p:txBody>
      </p:sp>
      <p:pic>
        <p:nvPicPr>
          <p:cNvPr id="4"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a:stretch/>
        </p:blipFill>
        <p:spPr bwMode="auto">
          <a:xfrm>
            <a:off x="3709547" y="1235537"/>
            <a:ext cx="2699232" cy="165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液晶モニタ・プロジェクタ等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階調数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毎</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デバイス</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表示のため階調数を落とす処理が必要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トーンマッピング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t>HDRI</a:t>
            </a:r>
            <a:r>
              <a:rPr lang="ja-JP" altLang="en-US" sz="3600" dirty="0"/>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buNone/>
            </a:pPr>
            <a:r>
              <a:rPr lang="ja-JP" altLang="en-US" b="1" dirty="0"/>
              <a:t>最小輝度値と最大輝度値の幅の広い画像</a:t>
            </a:r>
            <a:endParaRPr lang="en-US" altLang="ja-JP" dirty="0"/>
          </a:p>
          <a:p>
            <a:pPr marL="0" indent="0">
              <a:spcBef>
                <a:spcPts val="0"/>
              </a:spcBef>
              <a:buNone/>
            </a:pPr>
            <a:r>
              <a:rPr lang="ja-JP" altLang="en-US" dirty="0"/>
              <a:t>露光を変えた写真の撮影から合成できる</a:t>
            </a:r>
            <a:endParaRPr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942321" y="2855245"/>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354516" y="2795611"/>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露光中</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a:off x="5589681" y="2845306"/>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階調数の大きい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ファイルで保存する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hdr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32bit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exr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48bit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HDRI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t>露光時間が可変のカメラ </a:t>
            </a:r>
            <a:r>
              <a:rPr lang="en-US" altLang="ja-JP" sz="2400" dirty="0"/>
              <a:t> -  NIKON D7000 </a:t>
            </a:r>
          </a:p>
          <a:p>
            <a:pPr marL="0" indent="0">
              <a:buNone/>
            </a:pPr>
            <a:r>
              <a:rPr lang="en-US" altLang="ja-JP" sz="2400" dirty="0"/>
              <a:t>HDRI</a:t>
            </a:r>
            <a:r>
              <a:rPr lang="ja-JP" altLang="en-US" sz="2400" dirty="0"/>
              <a:t>合成ソフト            </a:t>
            </a:r>
            <a:r>
              <a:rPr lang="en-US" altLang="ja-JP" sz="2400" dirty="0"/>
              <a:t>-  Luminance HDR</a:t>
            </a:r>
            <a:r>
              <a:rPr lang="ja-JP" altLang="en-US" sz="2400" dirty="0"/>
              <a:t> （</a:t>
            </a:r>
            <a:r>
              <a:rPr lang="en-US" altLang="ja-JP" sz="2400" dirty="0" err="1"/>
              <a:t>ver</a:t>
            </a:r>
            <a:r>
              <a:rPr lang="en-US" altLang="ja-JP" sz="2400" dirty="0"/>
              <a:t> 2.3.1</a:t>
            </a:r>
            <a:r>
              <a:rPr lang="ja-JP" altLang="en-US" sz="2400" dirty="0"/>
              <a:t>）</a:t>
            </a:r>
            <a:endParaRPr lang="en-US" altLang="ja-JP" sz="2400" dirty="0"/>
          </a:p>
        </p:txBody>
      </p:sp>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5277" r="12778"/>
          <a:stretch/>
        </p:blipFill>
        <p:spPr bwMode="auto">
          <a:xfrm>
            <a:off x="6771979" y="3544936"/>
            <a:ext cx="3563723" cy="5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グループ化 13"/>
          <p:cNvGrpSpPr/>
          <p:nvPr/>
        </p:nvGrpSpPr>
        <p:grpSpPr>
          <a:xfrm>
            <a:off x="1043467" y="3532236"/>
            <a:ext cx="4094582" cy="3411489"/>
            <a:chOff x="309034" y="3435350"/>
            <a:chExt cx="3614429" cy="3011439"/>
          </a:xfrm>
        </p:grpSpPr>
        <p:grpSp>
          <p:nvGrpSpPr>
            <p:cNvPr id="7" name="グループ化 6"/>
            <p:cNvGrpSpPr/>
            <p:nvPr/>
          </p:nvGrpSpPr>
          <p:grpSpPr>
            <a:xfrm>
              <a:off x="309034" y="3435350"/>
              <a:ext cx="1702020" cy="1496964"/>
              <a:chOff x="644526" y="3022600"/>
              <a:chExt cx="1702020" cy="1496964"/>
            </a:xfrm>
          </p:grpSpPr>
          <p:pic>
            <p:nvPicPr>
              <p:cNvPr id="2052" name="Picture 4" descr="C:\Users\takashi\Desktop\hdrTest\DSC_06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p:cNvSpPr txBox="1"/>
              <p:nvPr/>
            </p:nvSpPr>
            <p:spPr>
              <a:xfrm>
                <a:off x="834137" y="4119454"/>
                <a:ext cx="1191352"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309034" y="4959350"/>
              <a:ext cx="1702020" cy="1487439"/>
              <a:chOff x="2608793" y="2971800"/>
              <a:chExt cx="1702020" cy="1487439"/>
            </a:xfrm>
          </p:grpSpPr>
          <p:pic>
            <p:nvPicPr>
              <p:cNvPr id="2053" name="Picture 5" descr="C:\Users\takashi\Desktop\hdrTest\DSC_06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8793"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2892179" y="4059129"/>
                <a:ext cx="1032655"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2221443" y="3448050"/>
              <a:ext cx="1702020" cy="1496964"/>
              <a:chOff x="4687360" y="3022600"/>
              <a:chExt cx="1702020" cy="1496964"/>
            </a:xfrm>
          </p:grpSpPr>
          <p:pic>
            <p:nvPicPr>
              <p:cNvPr id="2055" name="Picture 7" descr="C:\Users\takashi\Desktop\hdrTest\DSC_06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7360"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p:cNvSpPr txBox="1"/>
              <p:nvPr/>
            </p:nvSpPr>
            <p:spPr>
              <a:xfrm>
                <a:off x="5071896" y="4119454"/>
                <a:ext cx="86658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2221443" y="4953000"/>
              <a:ext cx="1702020" cy="1487439"/>
              <a:chOff x="6651626" y="2971800"/>
              <a:chExt cx="1702020" cy="1487439"/>
            </a:xfrm>
          </p:grpSpPr>
          <p:pic>
            <p:nvPicPr>
              <p:cNvPr id="4" name="Picture 2" descr="C:\Users\takashi\Desktop\hdrTest\DSC_0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6"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p:cNvSpPr txBox="1"/>
              <p:nvPr/>
            </p:nvSpPr>
            <p:spPr>
              <a:xfrm>
                <a:off x="7188287" y="4059129"/>
                <a:ext cx="59984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露光時間を変え撮影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一枚の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画像に合成</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55"/>
          <a:stretch/>
        </p:blipFill>
        <p:spPr bwMode="auto">
          <a:xfrm>
            <a:off x="6771980" y="4139676"/>
            <a:ext cx="3563723" cy="233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Luminance HDR </a:t>
            </a:r>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t>HDRI</a:t>
            </a:r>
            <a:r>
              <a:rPr lang="ja-JP" altLang="en-US" sz="3600" dirty="0"/>
              <a:t>を自作してみる</a:t>
            </a:r>
          </a:p>
        </p:txBody>
      </p:sp>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701759" y="3980856"/>
            <a:ext cx="110799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全レンジ</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69"/>
          <p:cNvSpPr txBox="1"/>
          <p:nvPr/>
        </p:nvSpPr>
        <p:spPr>
          <a:xfrm>
            <a:off x="7358524" y="49985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7696128" y="1038345"/>
            <a:ext cx="3751550" cy="3432493"/>
            <a:chOff x="5232328" y="657344"/>
            <a:chExt cx="3751550" cy="3432493"/>
          </a:xfrm>
        </p:grpSpPr>
        <p:sp>
          <p:nvSpPr>
            <p:cNvPr id="65" name="テキスト ボックス 64"/>
            <p:cNvSpPr txBox="1"/>
            <p:nvPr/>
          </p:nvSpPr>
          <p:spPr>
            <a:xfrm>
              <a:off x="5580424" y="657344"/>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pic>
          <p:nvPicPr>
            <p:cNvPr id="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328" y="1204732"/>
              <a:ext cx="3751550" cy="247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細かな情報が潰れる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低い部分を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6845444" y="5056497"/>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1" name="グループ化 60"/>
          <p:cNvGrpSpPr/>
          <p:nvPr/>
        </p:nvGrpSpPr>
        <p:grpSpPr>
          <a:xfrm>
            <a:off x="7177166" y="1103149"/>
            <a:ext cx="3733404" cy="3381151"/>
            <a:chOff x="5226446" y="664236"/>
            <a:chExt cx="3733404" cy="3381151"/>
          </a:xfrm>
        </p:grpSpPr>
        <p:sp>
          <p:nvSpPr>
            <p:cNvPr id="62" name="テキスト ボックス 61"/>
            <p:cNvSpPr txBox="1"/>
            <p:nvPr/>
          </p:nvSpPr>
          <p:spPr>
            <a:xfrm>
              <a:off x="5569756" y="664236"/>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暗い部分が明瞭だが白とび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446" y="1211957"/>
              <a:ext cx="3733404" cy="248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085360" y="1931694"/>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574645" y="1558515"/>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HDR</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641118"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57874" y="3814098"/>
              <a:ext cx="576164"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3330420" y="2385928"/>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1" name="グループ化 140"/>
          <p:cNvGrpSpPr/>
          <p:nvPr/>
        </p:nvGrpSpPr>
        <p:grpSpPr>
          <a:xfrm>
            <a:off x="7800368" y="874876"/>
            <a:ext cx="3612056" cy="2839685"/>
            <a:chOff x="5264432" y="679803"/>
            <a:chExt cx="3612056" cy="2839685"/>
          </a:xfrm>
        </p:grpSpPr>
        <p:pic>
          <p:nvPicPr>
            <p:cNvPr id="73" name="Picture 10"/>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64432" y="1130348"/>
              <a:ext cx="3612056" cy="238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テキスト ボックス 95"/>
            <p:cNvSpPr txBox="1"/>
            <p:nvPr/>
          </p:nvSpPr>
          <p:spPr>
            <a:xfrm>
              <a:off x="6333810" y="679803"/>
              <a:ext cx="1723549"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低諧調画像</a:t>
              </a:r>
            </a:p>
          </p:txBody>
        </p:sp>
      </p:gr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t>トーンマッピング（</a:t>
            </a:r>
            <a:r>
              <a:rPr lang="en-US" altLang="ja-JP" sz="3600" dirty="0"/>
              <a:t>HDR</a:t>
            </a:r>
            <a:r>
              <a:rPr lang="ja-JP" altLang="en-US" sz="3600" dirty="0"/>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振幅の小さな波を足す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振幅の大きな波を圧縮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t>CT</a:t>
            </a:r>
            <a:r>
              <a:rPr lang="ja-JP" altLang="en-US" sz="2400" b="1" dirty="0"/>
              <a:t>画像</a:t>
            </a:r>
            <a:endParaRPr lang="en-US" altLang="ja-JP" sz="2400" b="1" dirty="0"/>
          </a:p>
          <a:p>
            <a:pPr marL="0" indent="0">
              <a:spcBef>
                <a:spcPts val="0"/>
              </a:spcBef>
              <a:buNone/>
            </a:pPr>
            <a:r>
              <a:rPr lang="ja-JP" altLang="en-US" sz="2000" dirty="0"/>
              <a:t>階調数  </a:t>
            </a:r>
            <a:r>
              <a:rPr lang="en-US" altLang="ja-JP" sz="2000" dirty="0"/>
              <a:t>:</a:t>
            </a:r>
            <a:r>
              <a:rPr lang="ja-JP" altLang="en-US" sz="2000" dirty="0"/>
              <a:t>     </a:t>
            </a:r>
            <a:r>
              <a:rPr lang="en-US" altLang="ja-JP" sz="2000" dirty="0"/>
              <a:t>12 –     16 [bit]</a:t>
            </a:r>
          </a:p>
          <a:p>
            <a:pPr marL="0" indent="0">
              <a:spcBef>
                <a:spcPts val="0"/>
              </a:spcBef>
              <a:buNone/>
            </a:pPr>
            <a:r>
              <a:rPr lang="ja-JP" altLang="en-US" sz="2000" dirty="0"/>
              <a:t>レンジ</a:t>
            </a:r>
            <a:r>
              <a:rPr lang="en-US" altLang="ja-JP" sz="2000" dirty="0"/>
              <a:t>	:-1000 – 1500 [HU]</a:t>
            </a:r>
          </a:p>
          <a:p>
            <a:pPr marL="0" indent="0">
              <a:spcBef>
                <a:spcPts val="0"/>
              </a:spcBef>
              <a:buNone/>
            </a:pPr>
            <a:r>
              <a:rPr lang="en-US" altLang="ja-JP" sz="2000" dirty="0">
                <a:sym typeface="Wingdings" pitchFamily="2" charset="2"/>
              </a:rPr>
              <a:t> </a:t>
            </a:r>
            <a:r>
              <a:rPr lang="ja-JP" altLang="en-US" sz="2000" dirty="0">
                <a:sym typeface="Wingdings" pitchFamily="2" charset="2"/>
              </a:rPr>
              <a:t>トーンマッピングの必要有</a:t>
            </a:r>
            <a:endParaRPr lang="en-US" altLang="ja-JP" sz="2200" dirty="0"/>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飯沼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線イメージング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線吸収率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HU (Hounsfield unit)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936387" y="1144072"/>
              <a:ext cx="8579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 </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779349" y="1144072"/>
              <a:ext cx="312906"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446099"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7446224"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臓器</a:t>
              </a: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金属</a:t>
              </a:r>
            </a:p>
          </p:txBody>
        </p:sp>
      </p:grpSp>
      <p:grpSp>
        <p:nvGrpSpPr>
          <p:cNvPr id="20" name="グループ化 19"/>
          <p:cNvGrpSpPr/>
          <p:nvPr/>
        </p:nvGrpSpPr>
        <p:grpSpPr>
          <a:xfrm>
            <a:off x="1536134" y="3874375"/>
            <a:ext cx="3215651" cy="2591432"/>
            <a:chOff x="-63032" y="3606634"/>
            <a:chExt cx="3369754" cy="2715632"/>
          </a:xfrm>
        </p:grpSpPr>
        <p:sp>
          <p:nvSpPr>
            <p:cNvPr id="69" name="正方形/長方形 68"/>
            <p:cNvSpPr/>
            <p:nvPr/>
          </p:nvSpPr>
          <p:spPr>
            <a:xfrm>
              <a:off x="452781" y="5967486"/>
              <a:ext cx="2614142" cy="354780"/>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min:-2000   max:2000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63032" y="3606634"/>
              <a:ext cx="897362"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15189" y="3606634"/>
              <a:ext cx="791533"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1737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120063" y="3606634"/>
              <a:ext cx="343021"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4739536" y="3451545"/>
            <a:ext cx="27982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 -1200.0   Max: 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-600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中心</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1200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幅</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a:t>
            </a:r>
            <a:endPar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縦隔</a:t>
            </a:r>
            <a:endPar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88" name="正方形/長方形 87"/>
          <p:cNvSpPr/>
          <p:nvPr/>
        </p:nvSpPr>
        <p:spPr>
          <a:xfrm>
            <a:off x="7693811" y="3451545"/>
            <a:ext cx="26379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-110.0   Max: 190.0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40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300</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画像は理化</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学研究所生体力学シミュレーションチーム</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 MRI </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画像の出典（上）</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Edward Boas, “High dynamic range images in radiology 2007”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hlinkClick r:id="rId2"/>
              </a:rPr>
              <a:t>www.stanford.edu/~</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hlinkClick r:id="rId2"/>
              </a:rPr>
              <a:t>boas/science/pub_list.html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画像の</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下）</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[Park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“Evaluating Tone Mapping Algorithms for Rendering Non-Pictorial (Scientiﬁc) High-Dynamic-Range Images”, JVCIR 2007.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非線形トーンマッピング</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MRI</a:t>
            </a: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374234" y="6488668"/>
            <a:ext cx="4094391"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検索した結果</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219200" y="304801"/>
            <a:ext cx="10134600" cy="6082292"/>
          </a:xfrm>
          <a:prstGeom prst="rect">
            <a:avLst/>
          </a:prstGeom>
        </p:spPr>
      </p:pic>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smtClean="0"/>
              <a:t>HDRI</a:t>
            </a:r>
            <a:r>
              <a:rPr kumimoji="1" lang="ja-JP" altLang="en-US" sz="2400" dirty="0" smtClean="0"/>
              <a:t>合成の補足資料</a:t>
            </a:r>
            <a:r>
              <a:rPr kumimoji="1" lang="en-US" altLang="ja-JP" sz="2400" dirty="0" smtClean="0"/>
              <a:t/>
            </a:r>
            <a:br>
              <a:rPr kumimoji="1" lang="en-US" altLang="ja-JP" sz="2400" dirty="0" smtClean="0"/>
            </a:br>
            <a:r>
              <a:rPr lang="ja-JP" altLang="en-US" sz="2400" dirty="0" smtClean="0"/>
              <a:t>講義内では取り扱わない予定</a:t>
            </a:r>
            <a:r>
              <a:rPr lang="en-US" altLang="ja-JP" sz="2400" dirty="0" smtClean="0"/>
              <a:t/>
            </a:r>
            <a:br>
              <a:rPr lang="en-US" altLang="ja-JP" sz="2400" dirty="0" smtClean="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91796" y="570631"/>
            <a:ext cx="11178673" cy="6092816"/>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a:t>画像処理は，産業・自然科学・エンタテインメントなど，多種多様な分野の発展に関わる非常に重要な技術です．本講義では，画像処理の基本となる</a:t>
            </a:r>
            <a:r>
              <a:rPr lang="ja-JP" altLang="en-US" sz="1800" dirty="0" smtClean="0"/>
              <a:t>，デジタル画像の基礎・フィルタ</a:t>
            </a:r>
            <a:r>
              <a:rPr lang="ja-JP" altLang="en-US" sz="1800" dirty="0"/>
              <a:t>処理・幾何</a:t>
            </a:r>
            <a:r>
              <a:rPr lang="ja-JP" altLang="en-US" sz="1800" dirty="0" smtClean="0"/>
              <a:t>変換に</a:t>
            </a:r>
            <a:r>
              <a:rPr lang="ja-JP" altLang="en-US" sz="1800" dirty="0"/>
              <a:t>関するトピックを紹介します．それぞれの技術に関して，コーディング可能な深さで理解できるよう，ソースコードを交えながら詳細な技術解説を行ないます．また，講義の後半では，</a:t>
            </a:r>
            <a:r>
              <a:rPr lang="en-US" altLang="ja-JP" sz="1800" dirty="0"/>
              <a:t>Python</a:t>
            </a:r>
            <a:r>
              <a:rPr lang="ja-JP" altLang="en-US" sz="1800" dirty="0"/>
              <a:t>を用いたプログラミング演習を行ないます</a:t>
            </a:r>
            <a:r>
              <a:rPr lang="ja-JP" altLang="en-US" sz="1800" dirty="0" smtClean="0"/>
              <a:t>．</a:t>
            </a:r>
            <a:endParaRPr lang="en-US" altLang="ja-JP" sz="1800" dirty="0" smtClean="0"/>
          </a:p>
          <a:p>
            <a:pPr marL="0" indent="0">
              <a:lnSpc>
                <a:spcPct val="100000"/>
              </a:lnSpc>
              <a:spcBef>
                <a:spcPts val="600"/>
              </a:spcBef>
              <a:buNone/>
            </a:pPr>
            <a:endParaRPr lang="en-US" altLang="ja-JP" sz="20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b="1" dirty="0" smtClean="0"/>
          </a:p>
          <a:p>
            <a:pPr marL="342900" indent="-342900">
              <a:lnSpc>
                <a:spcPct val="100000"/>
              </a:lnSpc>
              <a:spcBef>
                <a:spcPts val="600"/>
              </a:spcBef>
              <a:buFont typeface="+mj-lt"/>
              <a:buAutoNum type="arabicPeriod"/>
            </a:pPr>
            <a:r>
              <a:rPr lang="ja-JP" altLang="en-US" sz="1800" dirty="0"/>
              <a:t>デジタル画像の基礎 </a:t>
            </a:r>
            <a:r>
              <a:rPr lang="en-US" altLang="ja-JP" sz="1800" dirty="0"/>
              <a:t>– </a:t>
            </a:r>
            <a:r>
              <a:rPr lang="ja-JP" altLang="en-US" sz="1800" dirty="0"/>
              <a:t>デジタル画像の取得方法・データ形式に関する基礎的な用語を正しく利用できる</a:t>
            </a:r>
            <a:endParaRPr lang="en-US" altLang="ja-JP" sz="1800" dirty="0"/>
          </a:p>
          <a:p>
            <a:pPr marL="342900" indent="-342900">
              <a:lnSpc>
                <a:spcPct val="100000"/>
              </a:lnSpc>
              <a:spcBef>
                <a:spcPts val="600"/>
              </a:spcBef>
              <a:buFont typeface="+mj-lt"/>
              <a:buAutoNum type="arabicPeriod"/>
            </a:pPr>
            <a:r>
              <a:rPr lang="ja-JP" altLang="en-US" sz="1800" dirty="0"/>
              <a:t>フィルタ</a:t>
            </a:r>
            <a:r>
              <a:rPr lang="ja-JP" altLang="en-US" sz="1800" dirty="0" smtClean="0"/>
              <a:t>処理 </a:t>
            </a:r>
            <a:r>
              <a:rPr lang="en-US" altLang="ja-JP" sz="1800" dirty="0" smtClean="0"/>
              <a:t>– </a:t>
            </a:r>
            <a:r>
              <a:rPr lang="ja-JP" altLang="en-US" sz="1800" dirty="0"/>
              <a:t>線形</a:t>
            </a:r>
            <a:r>
              <a:rPr lang="en-US" altLang="ja-JP" sz="1800" dirty="0"/>
              <a:t>/</a:t>
            </a:r>
            <a:r>
              <a:rPr lang="ja-JP" altLang="en-US" sz="1800" dirty="0"/>
              <a:t>非線形</a:t>
            </a:r>
            <a:r>
              <a:rPr lang="en-US" altLang="ja-JP" sz="1800" dirty="0"/>
              <a:t>/</a:t>
            </a:r>
            <a:r>
              <a:rPr lang="ja-JP" altLang="en-US" sz="1800" dirty="0"/>
              <a:t>周波数フィルタといったフィルタ</a:t>
            </a:r>
            <a:r>
              <a:rPr lang="ja-JP" altLang="en-US" sz="1800" dirty="0" smtClean="0"/>
              <a:t>処理の</a:t>
            </a:r>
            <a:r>
              <a:rPr lang="ja-JP" altLang="en-US" sz="1800" dirty="0"/>
              <a:t>計算法と効果を説明できる．</a:t>
            </a:r>
            <a:endParaRPr lang="en-US" altLang="ja-JP" sz="1800" dirty="0"/>
          </a:p>
          <a:p>
            <a:pPr marL="342900" indent="-342900">
              <a:lnSpc>
                <a:spcPct val="100000"/>
              </a:lnSpc>
              <a:spcBef>
                <a:spcPts val="600"/>
              </a:spcBef>
              <a:buFont typeface="+mj-lt"/>
              <a:buAutoNum type="arabicPeriod"/>
            </a:pPr>
            <a:r>
              <a:rPr lang="ja-JP" altLang="en-US" sz="1800" dirty="0"/>
              <a:t>幾何</a:t>
            </a:r>
            <a:r>
              <a:rPr lang="ja-JP" altLang="en-US" sz="1800" dirty="0" smtClean="0"/>
              <a:t>変換 </a:t>
            </a:r>
            <a:r>
              <a:rPr lang="en-US" altLang="ja-JP" sz="1800" dirty="0" smtClean="0"/>
              <a:t>– </a:t>
            </a:r>
            <a:r>
              <a:rPr lang="ja-JP" altLang="en-US" sz="1800" dirty="0"/>
              <a:t>剛体変換やアファイン変換といった画像の幾何学</a:t>
            </a:r>
            <a:r>
              <a:rPr lang="ja-JP" altLang="en-US" sz="1800" dirty="0" smtClean="0"/>
              <a:t>変換を計算でき，その効果</a:t>
            </a:r>
            <a:r>
              <a:rPr lang="ja-JP" altLang="en-US" sz="1800" dirty="0"/>
              <a:t>を説明できる</a:t>
            </a:r>
            <a:r>
              <a:rPr lang="ja-JP" altLang="en-US" sz="1800" dirty="0" smtClean="0"/>
              <a:t>．</a:t>
            </a:r>
            <a:endParaRPr lang="en-US" altLang="ja-JP" sz="1800" dirty="0" smtClean="0"/>
          </a:p>
          <a:p>
            <a:pPr marL="342900" indent="-342900">
              <a:lnSpc>
                <a:spcPct val="100000"/>
              </a:lnSpc>
              <a:spcBef>
                <a:spcPts val="600"/>
              </a:spcBef>
              <a:buFont typeface="+mj-lt"/>
              <a:buAutoNum type="arabicPeriod"/>
            </a:pPr>
            <a:r>
              <a:rPr lang="ja-JP" altLang="en-US" sz="1800" dirty="0" smtClean="0"/>
              <a:t>画像</a:t>
            </a:r>
            <a:r>
              <a:rPr lang="ja-JP" altLang="en-US" sz="1800" dirty="0"/>
              <a:t>圧縮</a:t>
            </a:r>
            <a:r>
              <a:rPr lang="ja-JP" altLang="en-US" sz="1800" dirty="0" smtClean="0"/>
              <a:t> </a:t>
            </a:r>
            <a:r>
              <a:rPr lang="en-US" altLang="ja-JP" sz="1800" dirty="0" smtClean="0"/>
              <a:t>–</a:t>
            </a:r>
            <a:r>
              <a:rPr lang="ja-JP" altLang="en-US" sz="1800" dirty="0"/>
              <a:t>画像圧縮 </a:t>
            </a:r>
            <a:r>
              <a:rPr lang="en-US" altLang="ja-JP" sz="1800" dirty="0"/>
              <a:t>- </a:t>
            </a:r>
            <a:r>
              <a:rPr lang="ja-JP" altLang="en-US" sz="1800" dirty="0"/>
              <a:t>画像圧縮の基本的な仕組みを理解し，その内容を説明</a:t>
            </a:r>
            <a:r>
              <a:rPr lang="ja-JP" altLang="en-US" sz="1800" dirty="0" smtClean="0"/>
              <a:t>できる． </a:t>
            </a:r>
            <a:endParaRPr lang="en-US" altLang="ja-JP" sz="1800" dirty="0"/>
          </a:p>
          <a:p>
            <a:pPr marL="342900" indent="-342900">
              <a:lnSpc>
                <a:spcPct val="100000"/>
              </a:lnSpc>
              <a:spcBef>
                <a:spcPts val="600"/>
              </a:spcBef>
              <a:buFont typeface="+mj-lt"/>
              <a:buAutoNum type="arabicPeriod"/>
            </a:pPr>
            <a:r>
              <a:rPr lang="ja-JP" altLang="en-US" sz="1800" dirty="0"/>
              <a:t>プログラミング演習 </a:t>
            </a:r>
            <a:r>
              <a:rPr lang="en-US" altLang="ja-JP" sz="1800" dirty="0" smtClean="0"/>
              <a:t>–</a:t>
            </a:r>
            <a:r>
              <a:rPr lang="ja-JP" altLang="en-US" sz="1800" dirty="0"/>
              <a:t> </a:t>
            </a:r>
            <a:r>
              <a:rPr lang="ja-JP" altLang="en-US" sz="1800" dirty="0" smtClean="0"/>
              <a:t>フィルタ</a:t>
            </a:r>
            <a:r>
              <a:rPr lang="ja-JP" altLang="en-US" sz="1800" dirty="0"/>
              <a:t>処理プログラムを</a:t>
            </a:r>
            <a:r>
              <a:rPr lang="en-US" altLang="ja-JP" sz="1800" dirty="0"/>
              <a:t>Python</a:t>
            </a:r>
            <a:r>
              <a:rPr lang="ja-JP" altLang="en-US" sz="1800" dirty="0"/>
              <a:t>を用いて作成できる</a:t>
            </a:r>
            <a:r>
              <a:rPr lang="ja-JP" altLang="en-US" sz="1800" dirty="0" smtClean="0"/>
              <a:t>．</a:t>
            </a:r>
            <a:endParaRPr lang="en-US" altLang="ja-JP" sz="1800" dirty="0" smtClean="0"/>
          </a:p>
          <a:p>
            <a:pPr marL="342900" indent="-342900">
              <a:lnSpc>
                <a:spcPct val="100000"/>
              </a:lnSpc>
              <a:spcBef>
                <a:spcPts val="600"/>
              </a:spcBef>
              <a:buFont typeface="+mj-lt"/>
              <a:buAutoNum type="arabicPeriod"/>
            </a:pPr>
            <a:endParaRPr lang="en-US" altLang="ja-JP" sz="1800" dirty="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期末テスト（</a:t>
            </a:r>
            <a:r>
              <a:rPr lang="en-US" altLang="ja-JP" sz="1800" dirty="0" smtClean="0"/>
              <a:t>10%</a:t>
            </a:r>
            <a:r>
              <a:rPr lang="ja-JP" altLang="en-US" sz="1800" dirty="0" smtClean="0"/>
              <a:t>）、演習</a:t>
            </a:r>
            <a:r>
              <a:rPr lang="ja-JP" altLang="en-US" sz="1800" dirty="0"/>
              <a:t>課題</a:t>
            </a:r>
            <a:r>
              <a:rPr lang="ja-JP" altLang="en-US" sz="1800" dirty="0" smtClean="0"/>
              <a:t>（</a:t>
            </a:r>
            <a:r>
              <a:rPr lang="en-US" altLang="ja-JP" sz="1800" dirty="0" smtClean="0"/>
              <a:t>10%</a:t>
            </a:r>
            <a:r>
              <a:rPr lang="ja-JP" altLang="en-US" sz="1800" dirty="0" smtClean="0"/>
              <a:t>）、ミニッツペーパー</a:t>
            </a:r>
            <a:r>
              <a:rPr lang="en-US" altLang="ja-JP" sz="1800" dirty="0" smtClean="0"/>
              <a:t>(12%)</a:t>
            </a:r>
            <a:r>
              <a:rPr lang="ja-JP" altLang="en-US" sz="1800" dirty="0" smtClean="0"/>
              <a:t>に基づき評価します．</a:t>
            </a:r>
            <a:endParaRPr lang="en-US" altLang="ja-JP" sz="1800" dirty="0" smtClean="0"/>
          </a:p>
          <a:p>
            <a:pPr marL="0" indent="0">
              <a:lnSpc>
                <a:spcPct val="100000"/>
              </a:lnSpc>
              <a:spcBef>
                <a:spcPts val="600"/>
              </a:spcBef>
              <a:buNone/>
            </a:pPr>
            <a:r>
              <a:rPr lang="ja-JP" altLang="en-US" sz="1800" dirty="0" smtClean="0"/>
              <a:t>出欠は成績に影響しません．授業後その動画を</a:t>
            </a:r>
            <a:r>
              <a:rPr lang="en-US" altLang="ja-JP" sz="1800" dirty="0" err="1" smtClean="0"/>
              <a:t>scomb</a:t>
            </a:r>
            <a:r>
              <a:rPr lang="ja-JP" altLang="en-US" sz="1800" dirty="0" err="1" smtClean="0"/>
              <a:t>にて</a:t>
            </a:r>
            <a:r>
              <a:rPr lang="ja-JP" altLang="en-US" sz="1800" dirty="0" smtClean="0"/>
              <a:t>公開するので適宜利用してください．</a:t>
            </a:r>
            <a:endParaRPr lang="en-US" altLang="ja-JP" sz="1800" dirty="0" smtClean="0"/>
          </a:p>
          <a:p>
            <a:pPr marL="0" indent="0">
              <a:lnSpc>
                <a:spcPct val="100000"/>
              </a:lnSpc>
              <a:spcBef>
                <a:spcPts val="600"/>
              </a:spcBef>
              <a:buNone/>
            </a:pPr>
            <a:endParaRPr lang="en-US" altLang="ja-JP" sz="1800" dirty="0" smtClean="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(2/4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(3/4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として各画素のプロットをしたものが右図</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曲線</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方向</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(4/4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2"/>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5"/>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6"/>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7"/>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8"/>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9"/>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全画素</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のなすプロットが一本の曲線に乗るよう</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横軸方向に平行移動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rotWithShape="0">
                <a:blip r:embed="rId14"/>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74886" y="290127"/>
            <a:ext cx="9753165"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lang="ja-JP" altLang="en-US" sz="1800" dirty="0"/>
              <a:t>講義</a:t>
            </a:r>
            <a:r>
              <a:rPr kumimoji="1" lang="ja-JP" altLang="en-US" sz="1800" dirty="0" smtClean="0"/>
              <a:t>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r>
              <a:rPr lang="en-US" altLang="ja-JP" sz="1800" dirty="0" smtClean="0">
                <a:hlinkClick r:id="rId2"/>
              </a:rPr>
              <a:t>takashiijiri.com/classes</a:t>
            </a:r>
            <a:endParaRPr lang="en-US" altLang="ja-JP" sz="1800" dirty="0" smtClean="0"/>
          </a:p>
          <a:p>
            <a:pPr marL="0" indent="0">
              <a:buNone/>
            </a:pPr>
            <a:r>
              <a:rPr lang="ja-JP" altLang="en-US" sz="1800" dirty="0" smtClean="0"/>
              <a:t>また，学内</a:t>
            </a:r>
            <a:r>
              <a:rPr lang="en-US" altLang="ja-JP" sz="1800" dirty="0" smtClean="0"/>
              <a:t>LSM</a:t>
            </a:r>
            <a:r>
              <a:rPr lang="ja-JP" altLang="en-US" sz="1800" dirty="0" smtClean="0"/>
              <a:t>より過去の講義動画を視聴できます．</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3</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gmail.com</a:t>
            </a:r>
          </a:p>
          <a:p>
            <a:pPr marL="0" indent="0">
              <a:buNone/>
            </a:pPr>
            <a:endParaRPr lang="en-US" altLang="ja-JP" sz="1800" dirty="0" smtClean="0"/>
          </a:p>
          <a:p>
            <a:pPr marL="0" indent="0">
              <a:lnSpc>
                <a:spcPct val="100000"/>
              </a:lnSpc>
              <a:spcBef>
                <a:spcPts val="600"/>
              </a:spcBef>
              <a:buNone/>
            </a:pPr>
            <a:r>
              <a:rPr lang="ja-JP" altLang="en-US" sz="2400" b="1" dirty="0" smtClean="0"/>
              <a:t>○受講上</a:t>
            </a:r>
            <a:r>
              <a:rPr lang="ja-JP" altLang="en-US" sz="2400" b="1" dirty="0"/>
              <a:t>の注意：</a:t>
            </a:r>
            <a:endParaRPr lang="en-US" altLang="ja-JP" sz="2400" b="1" dirty="0"/>
          </a:p>
          <a:p>
            <a:pPr marL="0" indent="0">
              <a:lnSpc>
                <a:spcPct val="100000"/>
              </a:lnSpc>
              <a:spcBef>
                <a:spcPts val="600"/>
              </a:spcBef>
              <a:buNone/>
            </a:pPr>
            <a:r>
              <a:rPr lang="ja-JP" altLang="en-US" sz="1800" dirty="0"/>
              <a:t>講義中・講義後の質問は歓迎します．（すぐに答えられない場合は私の宿題になります．）</a:t>
            </a:r>
            <a:endParaRPr lang="en-US" altLang="ja-JP" sz="1800" dirty="0"/>
          </a:p>
          <a:p>
            <a:pPr marL="0" indent="0">
              <a:lnSpc>
                <a:spcPct val="100000"/>
              </a:lnSpc>
              <a:spcBef>
                <a:spcPts val="600"/>
              </a:spcBef>
              <a:buNone/>
            </a:pPr>
            <a:r>
              <a:rPr lang="ja-JP" altLang="en-US" sz="1800" dirty="0"/>
              <a:t>講義中の飲食は，飲み物とあめガム程度まで許可します．</a:t>
            </a:r>
            <a:endParaRPr lang="en-US" altLang="ja-JP" sz="1800" dirty="0"/>
          </a:p>
          <a:p>
            <a:pPr marL="0" indent="0">
              <a:lnSpc>
                <a:spcPct val="100000"/>
              </a:lnSpc>
              <a:spcBef>
                <a:spcPts val="600"/>
              </a:spcBef>
              <a:buNone/>
            </a:pPr>
            <a:r>
              <a:rPr lang="ja-JP" altLang="en-US" sz="1800" dirty="0"/>
              <a:t>講義資料閲覧や</a:t>
            </a:r>
            <a:r>
              <a:rPr lang="en-US" altLang="ja-JP" sz="1800" dirty="0" smtClean="0"/>
              <a:t>LSM</a:t>
            </a:r>
            <a:r>
              <a:rPr lang="ja-JP" altLang="en-US" sz="1800" dirty="0" smtClean="0"/>
              <a:t>利用</a:t>
            </a:r>
            <a:r>
              <a:rPr lang="ja-JP" altLang="en-US" sz="1800" dirty="0"/>
              <a:t>のためのラップトップ・</a:t>
            </a:r>
            <a:r>
              <a:rPr lang="ja-JP" altLang="en-US" sz="1800" dirty="0" smtClean="0"/>
              <a:t>スマホの</a:t>
            </a:r>
            <a:r>
              <a:rPr lang="ja-JP" altLang="en-US" sz="1800" dirty="0"/>
              <a:t>利用</a:t>
            </a:r>
            <a:r>
              <a:rPr lang="ja-JP" altLang="en-US" sz="1800" dirty="0" smtClean="0"/>
              <a:t>を</a:t>
            </a:r>
            <a:r>
              <a:rPr lang="ja-JP" altLang="en-US" sz="1800" dirty="0"/>
              <a:t>推奨</a:t>
            </a:r>
            <a:r>
              <a:rPr lang="ja-JP" altLang="en-US" sz="1800" dirty="0" smtClean="0"/>
              <a:t>します</a:t>
            </a:r>
            <a:r>
              <a:rPr lang="ja-JP" altLang="en-US" sz="1800" dirty="0"/>
              <a:t>．</a:t>
            </a:r>
            <a:endParaRPr lang="en-US" altLang="ja-JP" sz="1800" dirty="0"/>
          </a:p>
          <a:p>
            <a:pPr marL="0" indent="0">
              <a:lnSpc>
                <a:spcPct val="100000"/>
              </a:lnSpc>
              <a:spcBef>
                <a:spcPts val="600"/>
              </a:spcBef>
              <a:buNone/>
            </a:pPr>
            <a:r>
              <a:rPr lang="ja-JP" altLang="en-US" sz="1800" dirty="0" smtClean="0"/>
              <a:t>講義中の私語</a:t>
            </a:r>
            <a:r>
              <a:rPr lang="ja-JP" altLang="en-US" sz="1800" dirty="0"/>
              <a:t>は周囲の迷惑になる</a:t>
            </a:r>
            <a:r>
              <a:rPr lang="ja-JP" altLang="en-US" sz="1800" dirty="0" smtClean="0"/>
              <a:t>ため控えてください，必要な場合はオンラインで行なってください．（本学講義において私語で困ったことはないのですが、一応）</a:t>
            </a:r>
            <a:endParaRPr lang="en-US" altLang="ja-JP"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511685"/>
            <a:ext cx="7036419" cy="733270"/>
          </a:xfrm>
        </p:spPr>
        <p:txBody>
          <a:bodyPr>
            <a:normAutofit/>
          </a:bodyPr>
          <a:lstStyle/>
          <a:p>
            <a:r>
              <a:rPr kumimoji="1" lang="ja-JP" altLang="en-US" dirty="0" smtClean="0"/>
              <a:t>教科書（参考資料）</a:t>
            </a:r>
            <a:endParaRPr kumimoji="1" lang="ja-JP" altLang="en-US" dirty="0"/>
          </a:p>
        </p:txBody>
      </p:sp>
      <p:sp>
        <p:nvSpPr>
          <p:cNvPr id="3" name="コンテンツ プレースホルダー 2"/>
          <p:cNvSpPr>
            <a:spLocks noGrp="1"/>
          </p:cNvSpPr>
          <p:nvPr>
            <p:ph idx="1"/>
          </p:nvPr>
        </p:nvSpPr>
        <p:spPr>
          <a:xfrm>
            <a:off x="4762501" y="1391055"/>
            <a:ext cx="7212248" cy="5243209"/>
          </a:xfrm>
        </p:spPr>
        <p:txBody>
          <a:bodyPr>
            <a:normAutofit fontScale="92500" lnSpcReduction="20000"/>
          </a:bodyPr>
          <a:lstStyle/>
          <a:p>
            <a:pPr>
              <a:lnSpc>
                <a:spcPct val="110000"/>
              </a:lnSpc>
              <a:spcBef>
                <a:spcPts val="600"/>
              </a:spcBef>
              <a:spcAft>
                <a:spcPts val="600"/>
              </a:spcAft>
            </a:pPr>
            <a:r>
              <a:rPr lang="en-US" altLang="ja-JP" sz="2400" dirty="0" smtClean="0"/>
              <a:t>CG-Arts</a:t>
            </a:r>
            <a:r>
              <a:rPr lang="ja-JP" altLang="en-US" sz="2400" dirty="0" smtClean="0"/>
              <a:t>協会（画像情報教育進行委員会）</a:t>
            </a:r>
            <a:endParaRPr lang="en-US" altLang="ja-JP" sz="2400" dirty="0" smtClean="0"/>
          </a:p>
          <a:p>
            <a:pPr>
              <a:lnSpc>
                <a:spcPct val="110000"/>
              </a:lnSpc>
              <a:spcBef>
                <a:spcPts val="600"/>
              </a:spcBef>
              <a:spcAft>
                <a:spcPts val="600"/>
              </a:spcAft>
            </a:pPr>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pPr>
              <a:lnSpc>
                <a:spcPct val="110000"/>
              </a:lnSpc>
              <a:spcBef>
                <a:spcPts val="600"/>
              </a:spcBef>
              <a:spcAft>
                <a:spcPts val="600"/>
              </a:spcAft>
            </a:pPr>
            <a:endParaRPr lang="en-US" altLang="ja-JP" sz="2400" dirty="0"/>
          </a:p>
          <a:p>
            <a:pPr>
              <a:lnSpc>
                <a:spcPct val="110000"/>
              </a:lnSpc>
              <a:spcBef>
                <a:spcPts val="600"/>
              </a:spcBef>
              <a:spcAft>
                <a:spcPts val="600"/>
              </a:spcAft>
            </a:pPr>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pPr>
              <a:lnSpc>
                <a:spcPct val="110000"/>
              </a:lnSpc>
              <a:spcBef>
                <a:spcPts val="600"/>
              </a:spcBef>
              <a:spcAft>
                <a:spcPts val="600"/>
              </a:spcAft>
            </a:pPr>
            <a:r>
              <a:rPr lang="ja-JP" altLang="en-US" sz="2400" dirty="0"/>
              <a:t>画像</a:t>
            </a:r>
            <a:r>
              <a:rPr lang="ja-JP" altLang="en-US" sz="2400" dirty="0" smtClean="0"/>
              <a:t>や例が多く入門者には最適だと思います</a:t>
            </a:r>
            <a:endParaRPr lang="en-US" altLang="ja-JP" sz="2400" dirty="0" smtClean="0"/>
          </a:p>
          <a:p>
            <a:pPr>
              <a:lnSpc>
                <a:spcPct val="110000"/>
              </a:lnSpc>
              <a:spcBef>
                <a:spcPts val="600"/>
              </a:spcBef>
              <a:spcAft>
                <a:spcPts val="600"/>
              </a:spcAft>
            </a:pPr>
            <a:r>
              <a:rPr lang="ja-JP" altLang="en-US" sz="2400" dirty="0" smtClean="0"/>
              <a:t>網羅性が高い反面，説明不足の部分もありま</a:t>
            </a:r>
            <a:r>
              <a:rPr lang="ja-JP" altLang="en-US" sz="2400" dirty="0"/>
              <a:t>す</a:t>
            </a:r>
            <a:endParaRPr lang="en-US" altLang="ja-JP" sz="2400" dirty="0"/>
          </a:p>
          <a:p>
            <a:pPr>
              <a:lnSpc>
                <a:spcPct val="110000"/>
              </a:lnSpc>
              <a:spcBef>
                <a:spcPts val="600"/>
              </a:spcBef>
              <a:spcAft>
                <a:spcPts val="600"/>
              </a:spcAft>
            </a:pPr>
            <a:r>
              <a:rPr lang="ja-JP" altLang="en-US" sz="2400" dirty="0" smtClean="0"/>
              <a:t>デジタルメディア処理２もこの教科書を利用します</a:t>
            </a:r>
            <a:endParaRPr lang="en-US" altLang="ja-JP" sz="2400" dirty="0" smtClean="0"/>
          </a:p>
          <a:p>
            <a:pPr marL="0" indent="0">
              <a:lnSpc>
                <a:spcPct val="110000"/>
              </a:lnSpc>
              <a:spcBef>
                <a:spcPts val="600"/>
              </a:spcBef>
              <a:spcAft>
                <a:spcPts val="600"/>
              </a:spcAft>
              <a:buNone/>
            </a:pPr>
            <a:endParaRPr lang="en-US" altLang="ja-JP" sz="2400" dirty="0" smtClean="0"/>
          </a:p>
          <a:p>
            <a:pPr marL="0" indent="0">
              <a:lnSpc>
                <a:spcPct val="110000"/>
              </a:lnSpc>
              <a:spcBef>
                <a:spcPts val="600"/>
              </a:spcBef>
              <a:spcAft>
                <a:spcPts val="600"/>
              </a:spcAft>
              <a:buNone/>
            </a:pPr>
            <a:r>
              <a:rPr lang="ja-JP" altLang="en-US" sz="2400" dirty="0" smtClean="0">
                <a:solidFill>
                  <a:srgbClr val="FF0000"/>
                </a:solidFill>
              </a:rPr>
              <a:t>注</a:t>
            </a:r>
            <a:r>
              <a:rPr lang="en-US" altLang="ja-JP" sz="2400" dirty="0" smtClean="0">
                <a:solidFill>
                  <a:srgbClr val="FF0000"/>
                </a:solidFill>
              </a:rPr>
              <a:t>) </a:t>
            </a:r>
            <a:r>
              <a:rPr lang="ja-JP" altLang="en-US" sz="2400" dirty="0" smtClean="0">
                <a:solidFill>
                  <a:srgbClr val="FF0000"/>
                </a:solidFill>
              </a:rPr>
              <a:t>講義では私の用意した資料を中心に利用し，この教科書は講義中にはほとんど利用しません．講義した領域やその周辺領域を学修するための資料として利用してください</a:t>
            </a:r>
            <a:endParaRPr lang="en-US" altLang="ja-JP" sz="2400" dirty="0" smtClean="0">
              <a:solidFill>
                <a:srgbClr val="FF0000"/>
              </a:solidFill>
            </a:endParaRPr>
          </a:p>
          <a:p>
            <a:pPr marL="0" indent="0">
              <a:lnSpc>
                <a:spcPct val="110000"/>
              </a:lnSpc>
              <a:spcBef>
                <a:spcPts val="600"/>
              </a:spcBef>
              <a:spcAft>
                <a:spcPts val="600"/>
              </a:spcAft>
              <a:buNone/>
            </a:pP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09/25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10/02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10/09</a:t>
            </a:r>
            <a:r>
              <a:rPr lang="en-US" altLang="ja-JP" sz="1600" dirty="0"/>
              <a:t>	</a:t>
            </a:r>
            <a:r>
              <a:rPr lang="ja-JP" altLang="en-US" sz="1600" dirty="0"/>
              <a:t>画像処理</a:t>
            </a:r>
            <a:r>
              <a:rPr lang="ja-JP" altLang="en-US" sz="1600" dirty="0" smtClean="0"/>
              <a:t>演習</a:t>
            </a:r>
            <a:r>
              <a:rPr lang="en-US" altLang="ja-JP" sz="1600" dirty="0" smtClean="0"/>
              <a:t>0</a:t>
            </a:r>
            <a:r>
              <a:rPr lang="ja-JP" altLang="en-US" sz="1600" dirty="0" smtClean="0"/>
              <a:t> </a:t>
            </a:r>
            <a:r>
              <a:rPr lang="en-US" altLang="ja-JP" sz="1600" dirty="0"/>
              <a:t>: 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11/13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10/16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10/23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10/30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11/13</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11/20	</a:t>
            </a:r>
            <a:r>
              <a:rPr lang="ja-JP" altLang="en-US" sz="1600" dirty="0"/>
              <a:t>画像処理</a:t>
            </a:r>
            <a:r>
              <a:rPr lang="ja-JP" altLang="en-US" sz="1600" dirty="0" smtClean="0"/>
              <a:t>演習</a:t>
            </a:r>
            <a:r>
              <a:rPr lang="en-US" altLang="ja-JP" sz="1600" dirty="0" smtClean="0"/>
              <a:t>2</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課題締め切り </a:t>
            </a:r>
            <a:r>
              <a:rPr lang="en-US" altLang="ja-JP" sz="1600" dirty="0" smtClean="0">
                <a:solidFill>
                  <a:srgbClr val="FF0000"/>
                </a:solidFill>
              </a:rPr>
              <a:t>12/08 23:59)</a:t>
            </a:r>
            <a:endParaRPr lang="en-US" altLang="ja-JP" sz="1600" dirty="0" smtClean="0"/>
          </a:p>
          <a:p>
            <a:pPr marL="0" indent="0">
              <a:lnSpc>
                <a:spcPct val="100000"/>
              </a:lnSpc>
              <a:spcBef>
                <a:spcPts val="600"/>
              </a:spcBef>
              <a:spcAft>
                <a:spcPts val="600"/>
              </a:spcAft>
              <a:buNone/>
            </a:pPr>
            <a:r>
              <a:rPr lang="en-US" altLang="ja-JP" sz="1600" dirty="0" smtClean="0"/>
              <a:t>12/27	</a:t>
            </a:r>
            <a:r>
              <a:rPr lang="ja-JP" altLang="en-US" sz="1600" dirty="0"/>
              <a:t>画像処理</a:t>
            </a:r>
            <a:r>
              <a:rPr lang="ja-JP" altLang="en-US" sz="1600" dirty="0" smtClean="0"/>
              <a:t>演習</a:t>
            </a:r>
            <a:r>
              <a:rPr lang="en-US" altLang="ja-JP" sz="1600" dirty="0" smtClean="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p>
          <a:p>
            <a:pPr marL="0" indent="0">
              <a:lnSpc>
                <a:spcPct val="100000"/>
              </a:lnSpc>
              <a:spcBef>
                <a:spcPts val="600"/>
              </a:spcBef>
              <a:spcAft>
                <a:spcPts val="600"/>
              </a:spcAft>
              <a:buNone/>
            </a:pPr>
            <a:r>
              <a:rPr lang="en-US" altLang="ja-JP" sz="1600" dirty="0" smtClean="0"/>
              <a:t>12/04	</a:t>
            </a:r>
            <a:r>
              <a:rPr lang="ja-JP" altLang="en-US" sz="1600" dirty="0"/>
              <a:t>画像処理</a:t>
            </a:r>
            <a:r>
              <a:rPr lang="ja-JP" altLang="en-US" sz="1600" dirty="0" smtClean="0"/>
              <a:t>演習</a:t>
            </a:r>
            <a:r>
              <a:rPr lang="en-US" altLang="ja-JP" sz="1600" dirty="0" smtClean="0"/>
              <a:t>4</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ja-JP" altLang="en-US" sz="1600" dirty="0"/>
          </a:p>
          <a:p>
            <a:pPr marL="0" indent="0">
              <a:lnSpc>
                <a:spcPct val="100000"/>
              </a:lnSpc>
              <a:spcBef>
                <a:spcPts val="600"/>
              </a:spcBef>
              <a:spcAft>
                <a:spcPts val="600"/>
              </a:spcAft>
              <a:buNone/>
            </a:pPr>
            <a:r>
              <a:rPr lang="en-US" altLang="ja-JP" sz="1600" dirty="0" smtClean="0"/>
              <a:t>12/11	</a:t>
            </a:r>
            <a:r>
              <a:rPr lang="ja-JP" altLang="en-US" sz="1600" dirty="0"/>
              <a:t>画像の幾何変換１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12/18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01/08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01/15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smtClean="0"/>
              <a:t>Python</a:t>
            </a:r>
            <a:r>
              <a:rPr kumimoji="1" lang="ja-JP" altLang="en-US" dirty="0" smtClean="0"/>
              <a:t>プログラミング演習</a:t>
            </a:r>
            <a:endParaRPr kumimoji="1" lang="ja-JP" altLang="en-US" dirty="0"/>
          </a:p>
        </p:txBody>
      </p:sp>
      <p:sp>
        <p:nvSpPr>
          <p:cNvPr id="3" name="コンテンツ プレースホルダー 2"/>
          <p:cNvSpPr>
            <a:spLocks noGrp="1"/>
          </p:cNvSpPr>
          <p:nvPr>
            <p:ph idx="1"/>
          </p:nvPr>
        </p:nvSpPr>
        <p:spPr>
          <a:xfrm>
            <a:off x="765164" y="1343722"/>
            <a:ext cx="10616198" cy="5296829"/>
          </a:xfrm>
        </p:spPr>
        <p:txBody>
          <a:bodyPr>
            <a:normAutofit/>
          </a:bodyPr>
          <a:lstStyle/>
          <a:p>
            <a:pPr marL="0" indent="0">
              <a:buNone/>
            </a:pPr>
            <a:r>
              <a:rPr kumimoji="1" lang="ja-JP" altLang="en-US" sz="2400" dirty="0" smtClean="0"/>
              <a:t>以下の日程にてプログラミング演習を行ないます</a:t>
            </a:r>
            <a:endParaRPr kumimoji="1" lang="en-US" altLang="ja-JP" sz="2400" dirty="0" smtClean="0"/>
          </a:p>
          <a:p>
            <a:pPr>
              <a:lnSpc>
                <a:spcPct val="100000"/>
              </a:lnSpc>
              <a:spcBef>
                <a:spcPts val="600"/>
              </a:spcBef>
              <a:spcAft>
                <a:spcPts val="600"/>
              </a:spcAft>
            </a:pPr>
            <a:r>
              <a:rPr lang="en-US" altLang="ja-JP" sz="1800" dirty="0" smtClean="0"/>
              <a:t>10/09</a:t>
            </a:r>
            <a:r>
              <a:rPr lang="en-US" altLang="ja-JP" sz="1800" b="1" dirty="0">
                <a:solidFill>
                  <a:srgbClr val="FF0000"/>
                </a:solidFill>
              </a:rPr>
              <a:t>	</a:t>
            </a:r>
            <a:r>
              <a:rPr lang="ja-JP" altLang="en-US" sz="1800" dirty="0"/>
              <a:t>画像処理演習 </a:t>
            </a:r>
            <a:r>
              <a:rPr lang="en-US" altLang="ja-JP" sz="1800" dirty="0" smtClean="0"/>
              <a:t>:</a:t>
            </a:r>
            <a:r>
              <a:rPr lang="ja-JP" altLang="en-US" sz="1800" dirty="0"/>
              <a:t> </a:t>
            </a:r>
            <a:r>
              <a:rPr lang="en-US" altLang="ja-JP" sz="1800" dirty="0" smtClean="0"/>
              <a:t>python</a:t>
            </a:r>
            <a:r>
              <a:rPr lang="ja-JP" altLang="en-US" sz="1800" dirty="0" smtClean="0"/>
              <a:t>入門   </a:t>
            </a:r>
            <a:r>
              <a:rPr lang="en-US" altLang="ja-JP" sz="1800" dirty="0">
                <a:solidFill>
                  <a:srgbClr val="FF0000"/>
                </a:solidFill>
              </a:rPr>
              <a:t>(PC</a:t>
            </a:r>
            <a:r>
              <a:rPr lang="ja-JP" altLang="en-US" sz="1800" dirty="0" smtClean="0">
                <a:solidFill>
                  <a:srgbClr val="FF0000"/>
                </a:solidFill>
              </a:rPr>
              <a:t>室</a:t>
            </a:r>
            <a:r>
              <a:rPr lang="ja-JP" altLang="en-US" sz="1800" dirty="0" smtClean="0">
                <a:solidFill>
                  <a:srgbClr val="FF0000"/>
                </a:solidFill>
              </a:rPr>
              <a:t>）</a:t>
            </a:r>
            <a:endParaRPr lang="en-US" altLang="ja-JP" sz="1800" dirty="0" smtClean="0">
              <a:solidFill>
                <a:srgbClr val="FF0000"/>
              </a:solidFill>
            </a:endParaRPr>
          </a:p>
          <a:p>
            <a:pPr>
              <a:lnSpc>
                <a:spcPct val="100000"/>
              </a:lnSpc>
              <a:spcBef>
                <a:spcPts val="600"/>
              </a:spcBef>
              <a:spcAft>
                <a:spcPts val="600"/>
              </a:spcAft>
            </a:pPr>
            <a:r>
              <a:rPr lang="en-US" altLang="ja-JP" sz="1800" dirty="0" smtClean="0"/>
              <a:t>11/13</a:t>
            </a:r>
            <a:r>
              <a:rPr lang="en-US" altLang="ja-JP" sz="1800" b="1" dirty="0">
                <a:solidFill>
                  <a:srgbClr val="FF0000"/>
                </a:solidFill>
              </a:rPr>
              <a:t>	</a:t>
            </a:r>
            <a:r>
              <a:rPr lang="ja-JP" altLang="en-US" sz="1800" dirty="0"/>
              <a:t>画像処理演習 </a:t>
            </a:r>
            <a:r>
              <a:rPr lang="en-US" altLang="ja-JP" sz="1800" dirty="0" smtClean="0"/>
              <a:t>:</a:t>
            </a:r>
            <a:r>
              <a:rPr lang="ja-JP" altLang="en-US" sz="1800" dirty="0"/>
              <a:t>フィルタ</a:t>
            </a:r>
            <a:r>
              <a:rPr lang="ja-JP" altLang="en-US" sz="1800" dirty="0" smtClean="0"/>
              <a:t>処理</a:t>
            </a:r>
            <a:r>
              <a:rPr lang="ja-JP" altLang="en-US" sz="1800" dirty="0"/>
              <a:t> </a:t>
            </a:r>
            <a:r>
              <a:rPr lang="ja-JP" altLang="en-US" sz="1800" dirty="0"/>
              <a:t> </a:t>
            </a:r>
            <a:r>
              <a:rPr lang="en-US" altLang="ja-JP" sz="1800" dirty="0" smtClean="0">
                <a:solidFill>
                  <a:srgbClr val="FF0000"/>
                </a:solidFill>
              </a:rPr>
              <a:t>(</a:t>
            </a:r>
            <a:r>
              <a:rPr lang="en-US" altLang="ja-JP" sz="1800" dirty="0" smtClean="0">
                <a:solidFill>
                  <a:srgbClr val="FF0000"/>
                </a:solidFill>
              </a:rPr>
              <a:t>PC</a:t>
            </a:r>
            <a:r>
              <a:rPr lang="ja-JP" altLang="en-US" sz="1800" dirty="0" smtClean="0">
                <a:solidFill>
                  <a:srgbClr val="FF0000"/>
                </a:solidFill>
              </a:rPr>
              <a:t>室</a:t>
            </a:r>
            <a:r>
              <a:rPr lang="en-US" altLang="ja-JP" sz="1800" dirty="0">
                <a:solidFill>
                  <a:srgbClr val="FF0000"/>
                </a:solidFill>
              </a:rPr>
              <a:t>)</a:t>
            </a:r>
            <a:endParaRPr lang="en-US" altLang="ja-JP" sz="1800" b="1" dirty="0">
              <a:solidFill>
                <a:srgbClr val="FF0000"/>
              </a:solidFill>
            </a:endParaRPr>
          </a:p>
          <a:p>
            <a:pPr>
              <a:lnSpc>
                <a:spcPct val="100000"/>
              </a:lnSpc>
              <a:spcBef>
                <a:spcPts val="600"/>
              </a:spcBef>
              <a:spcAft>
                <a:spcPts val="600"/>
              </a:spcAft>
            </a:pPr>
            <a:r>
              <a:rPr lang="en-US" altLang="ja-JP" sz="1800" dirty="0" smtClean="0"/>
              <a:t>11/20</a:t>
            </a:r>
            <a:r>
              <a:rPr lang="en-US" altLang="ja-JP" sz="1800" dirty="0"/>
              <a:t>	</a:t>
            </a:r>
            <a:r>
              <a:rPr lang="ja-JP" altLang="en-US" sz="1800" dirty="0"/>
              <a:t>画像処理演習 </a:t>
            </a:r>
            <a:r>
              <a:rPr lang="en-US" altLang="ja-JP" sz="1800" dirty="0"/>
              <a:t>: </a:t>
            </a:r>
            <a:r>
              <a:rPr lang="ja-JP" altLang="en-US" sz="1800" dirty="0"/>
              <a:t>フィルタ処理 </a:t>
            </a:r>
            <a:r>
              <a:rPr lang="en-US" altLang="ja-JP" sz="1800" dirty="0" smtClean="0">
                <a:solidFill>
                  <a:srgbClr val="FF0000"/>
                </a:solidFill>
              </a:rPr>
              <a:t>(PC</a:t>
            </a:r>
            <a:r>
              <a:rPr lang="ja-JP" altLang="en-US" sz="1800" dirty="0" smtClean="0">
                <a:solidFill>
                  <a:srgbClr val="FF0000"/>
                </a:solidFill>
              </a:rPr>
              <a:t>室</a:t>
            </a:r>
            <a:r>
              <a:rPr lang="en-US" altLang="ja-JP" sz="1800" dirty="0">
                <a:solidFill>
                  <a:srgbClr val="FF0000"/>
                </a:solidFill>
              </a:rPr>
              <a:t>)</a:t>
            </a:r>
            <a:endParaRPr lang="en-US" altLang="ja-JP" sz="1800" dirty="0"/>
          </a:p>
          <a:p>
            <a:pPr>
              <a:lnSpc>
                <a:spcPct val="100000"/>
              </a:lnSpc>
              <a:spcBef>
                <a:spcPts val="600"/>
              </a:spcBef>
              <a:spcAft>
                <a:spcPts val="600"/>
              </a:spcAft>
            </a:pPr>
            <a:r>
              <a:rPr lang="en-US" altLang="ja-JP" sz="1800" dirty="0" smtClean="0"/>
              <a:t>11/27</a:t>
            </a:r>
            <a:r>
              <a:rPr lang="en-US" altLang="ja-JP" sz="1800" dirty="0"/>
              <a:t>	</a:t>
            </a:r>
            <a:r>
              <a:rPr lang="ja-JP" altLang="en-US" sz="1800" dirty="0"/>
              <a:t>画像処理演習 </a:t>
            </a:r>
            <a:r>
              <a:rPr lang="en-US" altLang="ja-JP" sz="1800" dirty="0"/>
              <a:t>: </a:t>
            </a:r>
            <a:r>
              <a:rPr lang="ja-JP" altLang="en-US" sz="1800" dirty="0"/>
              <a:t>フィルタ処理 </a:t>
            </a:r>
            <a:r>
              <a:rPr lang="en-US" altLang="ja-JP" sz="1800" dirty="0" smtClean="0">
                <a:solidFill>
                  <a:srgbClr val="FF0000"/>
                </a:solidFill>
              </a:rPr>
              <a:t>(PC</a:t>
            </a:r>
            <a:r>
              <a:rPr lang="ja-JP" altLang="en-US" sz="1800" dirty="0" smtClean="0">
                <a:solidFill>
                  <a:srgbClr val="FF0000"/>
                </a:solidFill>
              </a:rPr>
              <a:t>室</a:t>
            </a:r>
            <a:r>
              <a:rPr lang="en-US" altLang="ja-JP" sz="1800" dirty="0">
                <a:solidFill>
                  <a:srgbClr val="FF0000"/>
                </a:solidFill>
              </a:rPr>
              <a:t>)</a:t>
            </a:r>
            <a:endParaRPr lang="en-US" altLang="ja-JP" sz="1800" b="1" dirty="0"/>
          </a:p>
          <a:p>
            <a:pPr>
              <a:lnSpc>
                <a:spcPct val="100000"/>
              </a:lnSpc>
              <a:spcBef>
                <a:spcPts val="600"/>
              </a:spcBef>
              <a:spcAft>
                <a:spcPts val="600"/>
              </a:spcAft>
            </a:pPr>
            <a:r>
              <a:rPr lang="en-US" altLang="ja-JP" sz="1800" dirty="0" smtClean="0"/>
              <a:t>12/04</a:t>
            </a:r>
            <a:r>
              <a:rPr lang="en-US" altLang="ja-JP" sz="1800" dirty="0"/>
              <a:t>	</a:t>
            </a:r>
            <a:r>
              <a:rPr lang="ja-JP" altLang="en-US" sz="1800" dirty="0"/>
              <a:t>画像処理演習 </a:t>
            </a:r>
            <a:r>
              <a:rPr lang="en-US" altLang="ja-JP" sz="1800" dirty="0"/>
              <a:t>: </a:t>
            </a:r>
            <a:r>
              <a:rPr lang="ja-JP" altLang="en-US" sz="1800" dirty="0"/>
              <a:t>フィルタ処理</a:t>
            </a:r>
            <a:r>
              <a:rPr lang="en-US" altLang="ja-JP" sz="1800" dirty="0">
                <a:solidFill>
                  <a:srgbClr val="FF0000"/>
                </a:solidFill>
              </a:rPr>
              <a:t> </a:t>
            </a:r>
            <a:r>
              <a:rPr lang="en-US" altLang="ja-JP" sz="1800" dirty="0" smtClean="0">
                <a:solidFill>
                  <a:srgbClr val="FF0000"/>
                </a:solidFill>
              </a:rPr>
              <a:t>(PC</a:t>
            </a:r>
            <a:r>
              <a:rPr lang="ja-JP" altLang="en-US" sz="1800" dirty="0" smtClean="0">
                <a:solidFill>
                  <a:srgbClr val="FF0000"/>
                </a:solidFill>
              </a:rPr>
              <a:t>室</a:t>
            </a:r>
            <a:r>
              <a:rPr lang="en-US" altLang="ja-JP" sz="1800" dirty="0" smtClean="0">
                <a:solidFill>
                  <a:srgbClr val="FF0000"/>
                </a:solidFill>
              </a:rPr>
              <a:t>)</a:t>
            </a:r>
            <a:endParaRPr kumimoji="0" lang="en-US" altLang="ja-JP" sz="1100" dirty="0" smtClean="0">
              <a:latin typeface="Arial" panose="020B0604020202020204" pitchFamily="34" charset="0"/>
            </a:endParaRPr>
          </a:p>
          <a:p>
            <a:pPr marL="0" indent="0">
              <a:buNone/>
            </a:pPr>
            <a:r>
              <a:rPr kumimoji="0" lang="ja-JP" altLang="en-US" sz="2400" dirty="0" smtClean="0">
                <a:latin typeface="Arial" panose="020B0604020202020204" pitchFamily="34" charset="0"/>
              </a:rPr>
              <a:t>場所 </a:t>
            </a:r>
            <a:r>
              <a:rPr kumimoji="0" lang="en-US" altLang="ja-JP" sz="2400" dirty="0" smtClean="0">
                <a:latin typeface="Arial" panose="020B0604020202020204" pitchFamily="34" charset="0"/>
              </a:rPr>
              <a:t>: </a:t>
            </a:r>
            <a:r>
              <a:rPr kumimoji="0" lang="ja-JP" altLang="ja-JP" sz="2400" dirty="0" smtClean="0">
                <a:latin typeface="Arial" panose="020B0604020202020204" pitchFamily="34" charset="0"/>
              </a:rPr>
              <a:t>PC教室</a:t>
            </a:r>
            <a:r>
              <a:rPr kumimoji="0" lang="en-US" altLang="ja-JP" sz="2400" dirty="0" smtClean="0">
                <a:latin typeface="Arial" panose="020B0604020202020204" pitchFamily="34" charset="0"/>
              </a:rPr>
              <a:t>(</a:t>
            </a:r>
            <a:r>
              <a:rPr kumimoji="0" lang="ja-JP" altLang="en-US" sz="2400" dirty="0" smtClean="0">
                <a:latin typeface="Arial" panose="020B0604020202020204" pitchFamily="34" charset="0"/>
              </a:rPr>
              <a:t>未定</a:t>
            </a:r>
            <a:r>
              <a:rPr kumimoji="0" lang="en-US" altLang="ja-JP" sz="2400" dirty="0" smtClean="0">
                <a:latin typeface="Arial" panose="020B0604020202020204" pitchFamily="34" charset="0"/>
              </a:rPr>
              <a:t>)</a:t>
            </a:r>
            <a:endParaRPr lang="en-US" altLang="ja-JP" sz="2400" dirty="0" smtClean="0"/>
          </a:p>
          <a:p>
            <a:pPr marL="0" indent="0">
              <a:buNone/>
            </a:pPr>
            <a:r>
              <a:rPr lang="ja-JP" altLang="en-US" sz="2400" dirty="0" smtClean="0"/>
              <a:t>言語 </a:t>
            </a:r>
            <a:r>
              <a:rPr kumimoji="0" lang="en-US" altLang="ja-JP" sz="2400" dirty="0" smtClean="0">
                <a:latin typeface="Arial" panose="020B0604020202020204" pitchFamily="34" charset="0"/>
              </a:rPr>
              <a:t>: </a:t>
            </a:r>
            <a:r>
              <a:rPr lang="en-US" altLang="ja-JP" sz="2400" dirty="0" smtClean="0"/>
              <a:t>Python </a:t>
            </a:r>
          </a:p>
          <a:p>
            <a:pPr marL="0" indent="0">
              <a:buNone/>
            </a:pPr>
            <a:r>
              <a:rPr lang="ja-JP" altLang="en-US" sz="2400" dirty="0" smtClean="0"/>
              <a:t>ライブラリ </a:t>
            </a:r>
            <a:r>
              <a:rPr lang="en-US" altLang="ja-JP" sz="2400" dirty="0" smtClean="0"/>
              <a:t>: </a:t>
            </a:r>
            <a:r>
              <a:rPr lang="en-US" altLang="ja-JP" sz="2400" dirty="0" err="1" smtClean="0"/>
              <a:t>OpenCV</a:t>
            </a:r>
            <a:endParaRPr lang="en-US" altLang="ja-JP" sz="2400" dirty="0" smtClean="0"/>
          </a:p>
          <a:p>
            <a:pPr marL="0" indent="0">
              <a:buNone/>
            </a:pPr>
            <a:r>
              <a:rPr lang="ja-JP" altLang="en-US" sz="2400" dirty="0" smtClean="0"/>
              <a:t>内容 </a:t>
            </a:r>
            <a:r>
              <a:rPr lang="en-US" altLang="ja-JP" sz="2400" dirty="0" smtClean="0"/>
              <a:t>: </a:t>
            </a:r>
            <a:r>
              <a:rPr lang="ja-JP" altLang="en-US" sz="2400" dirty="0" smtClean="0"/>
              <a:t>フィルタ，フーリエ変換，ハーフトーニング</a:t>
            </a:r>
            <a:r>
              <a:rPr lang="en-US" altLang="ja-JP" sz="2400" dirty="0" smtClean="0"/>
              <a:t> </a:t>
            </a:r>
            <a:endParaRPr lang="en-US" altLang="ja-JP" sz="2400" dirty="0" smtClean="0"/>
          </a:p>
          <a:p>
            <a:pPr marL="0" indent="0">
              <a:buNone/>
            </a:pPr>
            <a:r>
              <a:rPr lang="ja-JP" altLang="en-US" sz="2400" smtClean="0"/>
              <a:t>毎回レポート課題を出題します．</a:t>
            </a:r>
            <a:endParaRPr lang="en-US" altLang="ja-JP" sz="2400" dirty="0" smtClean="0"/>
          </a:p>
          <a:p>
            <a:pPr marL="0" indent="0">
              <a:buNone/>
            </a:pPr>
            <a:endParaRPr kumimoji="1" lang="ja-JP" altLang="en-US" sz="2400" dirty="0"/>
          </a:p>
        </p:txBody>
      </p:sp>
    </p:spTree>
    <p:extLst>
      <p:ext uri="{BB962C8B-B14F-4D97-AF65-F5344CB8AC3E}">
        <p14:creationId xmlns:p14="http://schemas.microsoft.com/office/powerpoint/2010/main" val="17175505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3152</TotalTime>
  <Words>2466</Words>
  <Application>Microsoft Office PowerPoint</Application>
  <PresentationFormat>ワイド画面</PresentationFormat>
  <Paragraphs>610</Paragraphs>
  <Slides>43</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ＭＳ Ｐゴシック</vt:lpstr>
      <vt:lpstr>メイリオ</vt:lpstr>
      <vt:lpstr>Arial</vt:lpstr>
      <vt:lpstr>Calibri</vt:lpstr>
      <vt:lpstr>Cambria Math</vt:lpstr>
      <vt:lpstr>Wingdings</vt:lpstr>
      <vt:lpstr>Office テーマ</vt:lpstr>
      <vt:lpstr>デジタルメディア処理1</vt:lpstr>
      <vt:lpstr>井尻敬 – takashiijiri.com</vt:lpstr>
      <vt:lpstr>井尻敬 – takashiijiri.com</vt:lpstr>
      <vt:lpstr>PowerPoint プレゼンテーション</vt:lpstr>
      <vt:lpstr>PowerPoint プレゼンテーション</vt:lpstr>
      <vt:lpstr>教科書（参考資料）</vt:lpstr>
      <vt:lpstr>スケジュール</vt:lpstr>
      <vt:lpstr>ある手法を『理解する』とは？</vt:lpstr>
      <vt:lpstr>Pythonプログラミング演習</vt:lpstr>
      <vt:lpstr>イントロダクション1 </vt:lpstr>
      <vt:lpstr>Vector Graphics と Raster Graphics</vt:lpstr>
      <vt:lpstr>Vector Graphics と Raster Graphics</vt:lpstr>
      <vt:lpstr>Raster  Vector 変換 （Vectorization）</vt:lpstr>
      <vt:lpstr>標本化と量子化</vt:lpstr>
      <vt:lpstr>標本化と量子化</vt:lpstr>
      <vt:lpstr>練習 : 関数の標本化・量子化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まとめ: デジタル画像とは</vt:lpstr>
      <vt:lpstr>HDRI合成</vt:lpstr>
      <vt:lpstr>PowerPoint プレゼンテーション</vt:lpstr>
      <vt:lpstr>ダイナミックレンジ - とは</vt:lpstr>
      <vt:lpstr>HDRI : Motivation</vt:lpstr>
      <vt:lpstr>HDRI : Motivation</vt:lpstr>
      <vt:lpstr>HDRI : HDRIとトーンマッピング</vt:lpstr>
      <vt:lpstr>HDRIの取得</vt:lpstr>
      <vt:lpstr>HDRIを自作してみる</vt:lpstr>
      <vt:lpstr>トーンマッピング（線形）</vt:lpstr>
      <vt:lpstr>トーンマッピング（線形）</vt:lpstr>
      <vt:lpstr>トーンマッピング（HDR合成）</vt:lpstr>
      <vt:lpstr>PowerPoint プレゼンテーション</vt:lpstr>
      <vt:lpstr>PowerPoint プレゼンテーション</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145</cp:revision>
  <cp:lastPrinted>2017-08-22T05:57:33Z</cp:lastPrinted>
  <dcterms:created xsi:type="dcterms:W3CDTF">2017-01-19T02:23:36Z</dcterms:created>
  <dcterms:modified xsi:type="dcterms:W3CDTF">2018-09-03T03:41:46Z</dcterms:modified>
</cp:coreProperties>
</file>